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Lst>
  <p:sldSz cx="9753600" cy="7315200"/>
  <p:notesSz cx="6858000" cy="9144000"/>
  <p:embeddedFontLst>
    <p:embeddedFont>
      <p:font typeface="Norwester" charset="1" panose="00000506000000000000"/>
      <p:regular r:id="rId6"/>
    </p:embeddedFont>
    <p:embeddedFont>
      <p:font typeface="Glacial Indifference" charset="1" panose="00000000000000000000"/>
      <p:regular r:id="rId7"/>
    </p:embeddedFont>
    <p:embeddedFont>
      <p:font typeface="Glacial Indifference Bold" charset="1" panose="00000800000000000000"/>
      <p:regular r:id="rId8"/>
    </p:embeddedFont>
    <p:embeddedFont>
      <p:font typeface="Glacial Indifference Italics" charset="1" panose="00000000000000000000"/>
      <p:regular r:id="rId9"/>
    </p:embeddedFont>
    <p:embeddedFont>
      <p:font typeface="Glacial Indifference Bold Italics" charset="1" panose="0000080000000000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Barabara" charset="1" panose="00000000000000000000"/>
      <p:regular r:id="rId15"/>
    </p:embeddedFont>
    <p:embeddedFont>
      <p:font typeface="Bauer Bodoni" charset="1" panose="02070603080706020303"/>
      <p:regular r:id="rId16"/>
    </p:embeddedFont>
    <p:embeddedFont>
      <p:font typeface="Bauer Bodoni Bold" charset="1" panose="02070803080706020303"/>
      <p:regular r:id="rId17"/>
    </p:embeddedFont>
    <p:embeddedFont>
      <p:font typeface="Bauer Bodoni Italics" charset="1" panose="02070603080705090303"/>
      <p:regular r:id="rId18"/>
    </p:embeddedFont>
    <p:embeddedFont>
      <p:font typeface="Bauer Bodoni Bold Italics" charset="1" panose="02070703080705090303"/>
      <p:regular r:id="rId19"/>
    </p:embeddedFont>
    <p:embeddedFont>
      <p:font typeface="Bauer Bodoni Heavy" charset="1" panose="02070903080706020303"/>
      <p:regular r:id="rId20"/>
    </p:embeddedFont>
    <p:embeddedFont>
      <p:font typeface="Bauer Bodoni Heavy Italics" charset="1" panose="02070903080705090303"/>
      <p:regular r:id="rId21"/>
    </p:embeddedFont>
    <p:embeddedFont>
      <p:font typeface="Public Sans" charset="1" panose="00000000000000000000"/>
      <p:regular r:id="rId22"/>
    </p:embeddedFont>
    <p:embeddedFont>
      <p:font typeface="Public Sans Bold" charset="1" panose="00000000000000000000"/>
      <p:regular r:id="rId23"/>
    </p:embeddedFont>
    <p:embeddedFont>
      <p:font typeface="Public Sans Italics" charset="1" panose="00000000000000000000"/>
      <p:regular r:id="rId24"/>
    </p:embeddedFont>
    <p:embeddedFont>
      <p:font typeface="Public Sans Bold Italics" charset="1" panose="00000000000000000000"/>
      <p:regular r:id="rId25"/>
    </p:embeddedFont>
    <p:embeddedFont>
      <p:font typeface="Public Sans Thin" charset="1" panose="00000000000000000000"/>
      <p:regular r:id="rId26"/>
    </p:embeddedFont>
    <p:embeddedFont>
      <p:font typeface="Public Sans Thin Italics" charset="1" panose="00000000000000000000"/>
      <p:regular r:id="rId27"/>
    </p:embeddedFont>
    <p:embeddedFont>
      <p:font typeface="Public Sans Medium" charset="1" panose="00000000000000000000"/>
      <p:regular r:id="rId28"/>
    </p:embeddedFont>
    <p:embeddedFont>
      <p:font typeface="Public Sans Medium Italics" charset="1" panose="00000000000000000000"/>
      <p:regular r:id="rId29"/>
    </p:embeddedFont>
    <p:embeddedFont>
      <p:font typeface="Public Sans Heavy" charset="1" panose="00000000000000000000"/>
      <p:regular r:id="rId30"/>
    </p:embeddedFont>
    <p:embeddedFont>
      <p:font typeface="Public Sans Heavy Italics" charset="1" panose="00000000000000000000"/>
      <p:regular r:id="rId31"/>
    </p:embeddedFont>
    <p:embeddedFont>
      <p:font typeface="Canva Sans" charset="1" panose="020B0503030501040103"/>
      <p:regular r:id="rId32"/>
    </p:embeddedFont>
    <p:embeddedFont>
      <p:font typeface="Canva Sans Bold" charset="1" panose="020B0803030501040103"/>
      <p:regular r:id="rId33"/>
    </p:embeddedFont>
    <p:embeddedFont>
      <p:font typeface="Canva Sans Italics" charset="1" panose="020B0503030501040103"/>
      <p:regular r:id="rId34"/>
    </p:embeddedFont>
    <p:embeddedFont>
      <p:font typeface="Canva Sans Bold Italics" charset="1" panose="020B0803030501040103"/>
      <p:regular r:id="rId35"/>
    </p:embeddedFont>
    <p:embeddedFont>
      <p:font typeface="Canva Sans Medium" charset="1" panose="020B0603030501040103"/>
      <p:regular r:id="rId36"/>
    </p:embeddedFont>
    <p:embeddedFont>
      <p:font typeface="Canva Sans Medium Italics" charset="1" panose="020B0603030501040103"/>
      <p:regular r:id="rId37"/>
    </p:embeddedFont>
    <p:embeddedFont>
      <p:font typeface="Alice" charset="1" panose="00000500000000000000"/>
      <p:regular r:id="rId38"/>
    </p:embeddedFont>
    <p:embeddedFont>
      <p:font typeface="Alice Bold" charset="1" panose="00000500000000000000"/>
      <p:regular r:id="rId39"/>
    </p:embeddedFont>
    <p:embeddedFont>
      <p:font typeface="Alice Italics" charset="1" panose="00000500000000000000"/>
      <p:regular r:id="rId40"/>
    </p:embeddedFont>
    <p:embeddedFont>
      <p:font typeface="Alice Bold Italics" charset="1" panose="000005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4300" y="-114300"/>
            <a:ext cx="9982200" cy="7543800"/>
            <a:chOff x="0" y="0"/>
            <a:chExt cx="13309600" cy="10058400"/>
          </a:xfrm>
        </p:grpSpPr>
        <p:pic>
          <p:nvPicPr>
            <p:cNvPr name="Picture 3" id="3"/>
            <p:cNvPicPr>
              <a:picLocks noChangeAspect="true"/>
            </p:cNvPicPr>
            <p:nvPr/>
          </p:nvPicPr>
          <p:blipFill>
            <a:blip r:embed="rId2">
              <a:alphaModFix amt="50000"/>
            </a:blip>
            <a:srcRect l="0" t="0" r="10020" b="0"/>
            <a:stretch>
              <a:fillRect/>
            </a:stretch>
          </p:blipFill>
          <p:spPr>
            <a:xfrm flipH="true" flipV="false">
              <a:off x="0" y="0"/>
              <a:ext cx="13309600" cy="10058400"/>
            </a:xfrm>
            <a:prstGeom prst="rect">
              <a:avLst/>
            </a:prstGeom>
          </p:spPr>
        </p:pic>
      </p:grpSp>
      <p:grpSp>
        <p:nvGrpSpPr>
          <p:cNvPr name="Group 4" id="4"/>
          <p:cNvGrpSpPr/>
          <p:nvPr/>
        </p:nvGrpSpPr>
        <p:grpSpPr>
          <a:xfrm rot="0">
            <a:off x="666750" y="666750"/>
            <a:ext cx="1809750" cy="683578"/>
            <a:chOff x="0" y="0"/>
            <a:chExt cx="2902491" cy="1096328"/>
          </a:xfrm>
        </p:grpSpPr>
        <p:sp>
          <p:nvSpPr>
            <p:cNvPr name="Freeform 5" id="5"/>
            <p:cNvSpPr/>
            <p:nvPr/>
          </p:nvSpPr>
          <p:spPr>
            <a:xfrm flipH="false" flipV="false" rot="0">
              <a:off x="0" y="0"/>
              <a:ext cx="2902491" cy="1096328"/>
            </a:xfrm>
            <a:custGeom>
              <a:avLst/>
              <a:gdLst/>
              <a:ahLst/>
              <a:cxnLst/>
              <a:rect r="r" b="b" t="t" l="l"/>
              <a:pathLst>
                <a:path h="1096328" w="2902491">
                  <a:moveTo>
                    <a:pt x="2902491" y="279400"/>
                  </a:moveTo>
                  <a:lnTo>
                    <a:pt x="2902491" y="0"/>
                  </a:lnTo>
                  <a:lnTo>
                    <a:pt x="0" y="0"/>
                  </a:lnTo>
                  <a:lnTo>
                    <a:pt x="0" y="1096328"/>
                  </a:lnTo>
                  <a:lnTo>
                    <a:pt x="2902491" y="1096328"/>
                  </a:lnTo>
                  <a:lnTo>
                    <a:pt x="2902491" y="279400"/>
                  </a:lnTo>
                  <a:close/>
                  <a:moveTo>
                    <a:pt x="2823751" y="279400"/>
                  </a:moveTo>
                  <a:lnTo>
                    <a:pt x="2823751" y="1017588"/>
                  </a:lnTo>
                  <a:lnTo>
                    <a:pt x="78740" y="1017588"/>
                  </a:lnTo>
                  <a:lnTo>
                    <a:pt x="78740" y="78740"/>
                  </a:lnTo>
                  <a:lnTo>
                    <a:pt x="2823751" y="78740"/>
                  </a:lnTo>
                  <a:lnTo>
                    <a:pt x="2823751" y="279400"/>
                  </a:lnTo>
                  <a:close/>
                </a:path>
              </a:pathLst>
            </a:custGeom>
            <a:solidFill>
              <a:srgbClr val="FFDD61"/>
            </a:solidFill>
          </p:spPr>
        </p:sp>
      </p:grpSp>
      <p:sp>
        <p:nvSpPr>
          <p:cNvPr name="TextBox 6" id="6"/>
          <p:cNvSpPr txBox="true"/>
          <p:nvPr/>
        </p:nvSpPr>
        <p:spPr>
          <a:xfrm rot="0">
            <a:off x="800100" y="819269"/>
            <a:ext cx="1543050" cy="396454"/>
          </a:xfrm>
          <a:prstGeom prst="rect">
            <a:avLst/>
          </a:prstGeom>
        </p:spPr>
        <p:txBody>
          <a:bodyPr anchor="t" rtlCol="false" tIns="0" lIns="0" bIns="0" rIns="0">
            <a:spAutoFit/>
          </a:bodyPr>
          <a:lstStyle/>
          <a:p>
            <a:pPr algn="ctr">
              <a:lnSpc>
                <a:spcPts val="1539"/>
              </a:lnSpc>
            </a:pPr>
            <a:r>
              <a:rPr lang="en-US" sz="1509" spc="226">
                <a:solidFill>
                  <a:srgbClr val="FFFFFF"/>
                </a:solidFill>
                <a:latin typeface="Glacial Indifference"/>
              </a:rPr>
              <a:t>THE TASTE OF SUCCESS</a:t>
            </a:r>
          </a:p>
        </p:txBody>
      </p:sp>
      <p:sp>
        <p:nvSpPr>
          <p:cNvPr name="TextBox 7" id="7"/>
          <p:cNvSpPr txBox="true"/>
          <p:nvPr/>
        </p:nvSpPr>
        <p:spPr>
          <a:xfrm rot="0">
            <a:off x="4057650" y="2437692"/>
            <a:ext cx="5695950" cy="955224"/>
          </a:xfrm>
          <a:prstGeom prst="rect">
            <a:avLst/>
          </a:prstGeom>
        </p:spPr>
        <p:txBody>
          <a:bodyPr anchor="t" rtlCol="false" tIns="0" lIns="0" bIns="0" rIns="0">
            <a:spAutoFit/>
          </a:bodyPr>
          <a:lstStyle/>
          <a:p>
            <a:pPr algn="r">
              <a:lnSpc>
                <a:spcPts val="7172"/>
              </a:lnSpc>
            </a:pPr>
            <a:r>
              <a:rPr lang="en-US" sz="7244">
                <a:solidFill>
                  <a:srgbClr val="FFDD61"/>
                </a:solidFill>
                <a:latin typeface="Norwester"/>
              </a:rPr>
              <a:t>DANNY’S DINER </a:t>
            </a:r>
          </a:p>
        </p:txBody>
      </p:sp>
      <p:sp>
        <p:nvSpPr>
          <p:cNvPr name="TextBox 8" id="8"/>
          <p:cNvSpPr txBox="true"/>
          <p:nvPr/>
        </p:nvSpPr>
        <p:spPr>
          <a:xfrm rot="0">
            <a:off x="3514669" y="3569529"/>
            <a:ext cx="5695950" cy="540537"/>
          </a:xfrm>
          <a:prstGeom prst="rect">
            <a:avLst/>
          </a:prstGeom>
        </p:spPr>
        <p:txBody>
          <a:bodyPr anchor="t" rtlCol="false" tIns="0" lIns="0" bIns="0" rIns="0">
            <a:spAutoFit/>
          </a:bodyPr>
          <a:lstStyle/>
          <a:p>
            <a:pPr algn="r">
              <a:lnSpc>
                <a:spcPts val="4272"/>
              </a:lnSpc>
            </a:pPr>
            <a:r>
              <a:rPr lang="en-US" sz="3919">
                <a:solidFill>
                  <a:srgbClr val="FFFFFF"/>
                </a:solidFill>
                <a:latin typeface="Barabara"/>
              </a:rPr>
              <a:t>SQL Case study</a:t>
            </a:r>
          </a:p>
        </p:txBody>
      </p:sp>
      <p:sp>
        <p:nvSpPr>
          <p:cNvPr name="TextBox 9" id="9"/>
          <p:cNvSpPr txBox="true"/>
          <p:nvPr/>
        </p:nvSpPr>
        <p:spPr>
          <a:xfrm rot="0">
            <a:off x="3918810" y="6033530"/>
            <a:ext cx="5695950" cy="550150"/>
          </a:xfrm>
          <a:prstGeom prst="rect">
            <a:avLst/>
          </a:prstGeom>
        </p:spPr>
        <p:txBody>
          <a:bodyPr anchor="t" rtlCol="false" tIns="0" lIns="0" bIns="0" rIns="0">
            <a:spAutoFit/>
          </a:bodyPr>
          <a:lstStyle/>
          <a:p>
            <a:pPr algn="r">
              <a:lnSpc>
                <a:spcPts val="2191"/>
              </a:lnSpc>
            </a:pPr>
            <a:r>
              <a:rPr lang="en-US" sz="1811" spc="199">
                <a:solidFill>
                  <a:srgbClr val="FFDD61"/>
                </a:solidFill>
                <a:latin typeface="Glacial Indifference"/>
              </a:rPr>
              <a:t>PRESENTED BY</a:t>
            </a:r>
          </a:p>
          <a:p>
            <a:pPr algn="r">
              <a:lnSpc>
                <a:spcPts val="2191"/>
              </a:lnSpc>
            </a:pPr>
            <a:r>
              <a:rPr lang="en-US" sz="1811" spc="199">
                <a:solidFill>
                  <a:srgbClr val="FFDD61"/>
                </a:solidFill>
                <a:latin typeface="Glacial Indifference"/>
              </a:rPr>
              <a:t>SATYA NAGA VENKATA SAI KRISHNA TUMMIDI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001C3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1346906"/>
            <a:chOff x="0" y="0"/>
            <a:chExt cx="4816593" cy="665139"/>
          </a:xfrm>
        </p:grpSpPr>
        <p:sp>
          <p:nvSpPr>
            <p:cNvPr name="Freeform 3" id="3"/>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solidFill>
              <a:srgbClr val="E3E4E0"/>
            </a:solidFill>
          </p:spPr>
        </p:sp>
        <p:sp>
          <p:nvSpPr>
            <p:cNvPr name="TextBox 4" id="4"/>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Freeform 5" id="5"/>
          <p:cNvSpPr/>
          <p:nvPr/>
        </p:nvSpPr>
        <p:spPr>
          <a:xfrm flipH="false" flipV="false" rot="0">
            <a:off x="329017" y="1934968"/>
            <a:ext cx="9095566" cy="4526075"/>
          </a:xfrm>
          <a:custGeom>
            <a:avLst/>
            <a:gdLst/>
            <a:ahLst/>
            <a:cxnLst/>
            <a:rect r="r" b="b" t="t" l="l"/>
            <a:pathLst>
              <a:path h="4526075" w="9095566">
                <a:moveTo>
                  <a:pt x="0" y="0"/>
                </a:moveTo>
                <a:lnTo>
                  <a:pt x="9095566" y="0"/>
                </a:lnTo>
                <a:lnTo>
                  <a:pt x="9095566" y="4526075"/>
                </a:lnTo>
                <a:lnTo>
                  <a:pt x="0" y="4526075"/>
                </a:lnTo>
                <a:lnTo>
                  <a:pt x="0" y="0"/>
                </a:lnTo>
                <a:close/>
              </a:path>
            </a:pathLst>
          </a:custGeom>
          <a:blipFill>
            <a:blip r:embed="rId2"/>
            <a:stretch>
              <a:fillRect l="0" t="0" r="0" b="0"/>
            </a:stretch>
          </a:blipFill>
        </p:spPr>
      </p:sp>
      <p:sp>
        <p:nvSpPr>
          <p:cNvPr name="Freeform 6" id="6"/>
          <p:cNvSpPr/>
          <p:nvPr/>
        </p:nvSpPr>
        <p:spPr>
          <a:xfrm flipH="false" flipV="false" rot="0">
            <a:off x="5441145" y="4874349"/>
            <a:ext cx="3983438" cy="1586694"/>
          </a:xfrm>
          <a:custGeom>
            <a:avLst/>
            <a:gdLst/>
            <a:ahLst/>
            <a:cxnLst/>
            <a:rect r="r" b="b" t="t" l="l"/>
            <a:pathLst>
              <a:path h="1586694" w="3983438">
                <a:moveTo>
                  <a:pt x="0" y="0"/>
                </a:moveTo>
                <a:lnTo>
                  <a:pt x="3983438" y="0"/>
                </a:lnTo>
                <a:lnTo>
                  <a:pt x="3983438" y="1586694"/>
                </a:lnTo>
                <a:lnTo>
                  <a:pt x="0" y="1586694"/>
                </a:lnTo>
                <a:lnTo>
                  <a:pt x="0" y="0"/>
                </a:lnTo>
                <a:close/>
              </a:path>
            </a:pathLst>
          </a:custGeom>
          <a:blipFill>
            <a:blip r:embed="rId3"/>
            <a:stretch>
              <a:fillRect l="0" t="0" r="0" b="0"/>
            </a:stretch>
          </a:blipFill>
        </p:spPr>
      </p:sp>
      <p:grpSp>
        <p:nvGrpSpPr>
          <p:cNvPr name="Group 7" id="7"/>
          <p:cNvGrpSpPr/>
          <p:nvPr/>
        </p:nvGrpSpPr>
        <p:grpSpPr>
          <a:xfrm rot="0">
            <a:off x="0" y="0"/>
            <a:ext cx="9753600" cy="1346906"/>
            <a:chOff x="0" y="0"/>
            <a:chExt cx="4816593" cy="665139"/>
          </a:xfrm>
        </p:grpSpPr>
        <p:sp>
          <p:nvSpPr>
            <p:cNvPr name="Freeform 8" id="8"/>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gradFill rotWithShape="true">
              <a:gsLst>
                <a:gs pos="0">
                  <a:srgbClr val="001C3B">
                    <a:alpha val="100000"/>
                  </a:srgbClr>
                </a:gs>
                <a:gs pos="100000">
                  <a:srgbClr val="0097B2">
                    <a:alpha val="100000"/>
                  </a:srgbClr>
                </a:gs>
              </a:gsLst>
              <a:lin ang="5400000"/>
            </a:gradFill>
          </p:spPr>
        </p:sp>
        <p:sp>
          <p:nvSpPr>
            <p:cNvPr name="TextBox 9" id="9"/>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TextBox 10" id="10"/>
          <p:cNvSpPr txBox="true"/>
          <p:nvPr/>
        </p:nvSpPr>
        <p:spPr>
          <a:xfrm rot="0">
            <a:off x="186648" y="296720"/>
            <a:ext cx="9380304" cy="780695"/>
          </a:xfrm>
          <a:prstGeom prst="rect">
            <a:avLst/>
          </a:prstGeom>
        </p:spPr>
        <p:txBody>
          <a:bodyPr anchor="t" rtlCol="false" tIns="0" lIns="0" bIns="0" rIns="0">
            <a:spAutoFit/>
          </a:bodyPr>
          <a:lstStyle/>
          <a:p>
            <a:pPr>
              <a:lnSpc>
                <a:spcPts val="3169"/>
              </a:lnSpc>
            </a:pPr>
            <a:r>
              <a:rPr lang="en-US" sz="2263">
                <a:solidFill>
                  <a:srgbClr val="FAF7E7"/>
                </a:solidFill>
                <a:latin typeface="Canva Sans Bold"/>
              </a:rPr>
              <a:t>5.Which item was the most popular for each customer?</a:t>
            </a:r>
          </a:p>
          <a:p>
            <a:pPr>
              <a:lnSpc>
                <a:spcPts val="316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001C3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1346906"/>
            <a:chOff x="0" y="0"/>
            <a:chExt cx="4816593" cy="665139"/>
          </a:xfrm>
        </p:grpSpPr>
        <p:sp>
          <p:nvSpPr>
            <p:cNvPr name="Freeform 3" id="3"/>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solidFill>
              <a:srgbClr val="E3E4E0"/>
            </a:solidFill>
          </p:spPr>
        </p:sp>
        <p:sp>
          <p:nvSpPr>
            <p:cNvPr name="TextBox 4" id="4"/>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Freeform 5" id="5"/>
          <p:cNvSpPr/>
          <p:nvPr/>
        </p:nvSpPr>
        <p:spPr>
          <a:xfrm flipH="false" flipV="false" rot="0">
            <a:off x="186648" y="2141012"/>
            <a:ext cx="9190558" cy="4442668"/>
          </a:xfrm>
          <a:custGeom>
            <a:avLst/>
            <a:gdLst/>
            <a:ahLst/>
            <a:cxnLst/>
            <a:rect r="r" b="b" t="t" l="l"/>
            <a:pathLst>
              <a:path h="4442668" w="9190558">
                <a:moveTo>
                  <a:pt x="0" y="0"/>
                </a:moveTo>
                <a:lnTo>
                  <a:pt x="9190558" y="0"/>
                </a:lnTo>
                <a:lnTo>
                  <a:pt x="9190558" y="4442668"/>
                </a:lnTo>
                <a:lnTo>
                  <a:pt x="0" y="4442668"/>
                </a:lnTo>
                <a:lnTo>
                  <a:pt x="0" y="0"/>
                </a:lnTo>
                <a:close/>
              </a:path>
            </a:pathLst>
          </a:custGeom>
          <a:blipFill>
            <a:blip r:embed="rId2"/>
            <a:stretch>
              <a:fillRect l="0" t="0" r="0" b="0"/>
            </a:stretch>
          </a:blipFill>
        </p:spPr>
      </p:sp>
      <p:sp>
        <p:nvSpPr>
          <p:cNvPr name="Freeform 6" id="6"/>
          <p:cNvSpPr/>
          <p:nvPr/>
        </p:nvSpPr>
        <p:spPr>
          <a:xfrm flipH="false" flipV="false" rot="0">
            <a:off x="3716125" y="5574121"/>
            <a:ext cx="5661081" cy="1009559"/>
          </a:xfrm>
          <a:custGeom>
            <a:avLst/>
            <a:gdLst/>
            <a:ahLst/>
            <a:cxnLst/>
            <a:rect r="r" b="b" t="t" l="l"/>
            <a:pathLst>
              <a:path h="1009559" w="5661081">
                <a:moveTo>
                  <a:pt x="0" y="0"/>
                </a:moveTo>
                <a:lnTo>
                  <a:pt x="5661081" y="0"/>
                </a:lnTo>
                <a:lnTo>
                  <a:pt x="5661081" y="1009559"/>
                </a:lnTo>
                <a:lnTo>
                  <a:pt x="0" y="1009559"/>
                </a:lnTo>
                <a:lnTo>
                  <a:pt x="0" y="0"/>
                </a:lnTo>
                <a:close/>
              </a:path>
            </a:pathLst>
          </a:custGeom>
          <a:blipFill>
            <a:blip r:embed="rId3"/>
            <a:stretch>
              <a:fillRect l="0" t="0" r="0" b="0"/>
            </a:stretch>
          </a:blipFill>
        </p:spPr>
      </p:sp>
      <p:grpSp>
        <p:nvGrpSpPr>
          <p:cNvPr name="Group 7" id="7"/>
          <p:cNvGrpSpPr/>
          <p:nvPr/>
        </p:nvGrpSpPr>
        <p:grpSpPr>
          <a:xfrm rot="0">
            <a:off x="0" y="0"/>
            <a:ext cx="9753600" cy="1346906"/>
            <a:chOff x="0" y="0"/>
            <a:chExt cx="4816593" cy="665139"/>
          </a:xfrm>
        </p:grpSpPr>
        <p:sp>
          <p:nvSpPr>
            <p:cNvPr name="Freeform 8" id="8"/>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gradFill rotWithShape="true">
              <a:gsLst>
                <a:gs pos="0">
                  <a:srgbClr val="001C3B">
                    <a:alpha val="100000"/>
                  </a:srgbClr>
                </a:gs>
                <a:gs pos="100000">
                  <a:srgbClr val="0097B2">
                    <a:alpha val="100000"/>
                  </a:srgbClr>
                </a:gs>
              </a:gsLst>
              <a:lin ang="5400000"/>
            </a:gradFill>
          </p:spPr>
        </p:sp>
        <p:sp>
          <p:nvSpPr>
            <p:cNvPr name="TextBox 9" id="9"/>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TextBox 10" id="10"/>
          <p:cNvSpPr txBox="true"/>
          <p:nvPr/>
        </p:nvSpPr>
        <p:spPr>
          <a:xfrm rot="0">
            <a:off x="186648" y="296720"/>
            <a:ext cx="9380304" cy="1180745"/>
          </a:xfrm>
          <a:prstGeom prst="rect">
            <a:avLst/>
          </a:prstGeom>
        </p:spPr>
        <p:txBody>
          <a:bodyPr anchor="t" rtlCol="false" tIns="0" lIns="0" bIns="0" rIns="0">
            <a:spAutoFit/>
          </a:bodyPr>
          <a:lstStyle/>
          <a:p>
            <a:pPr>
              <a:lnSpc>
                <a:spcPts val="3169"/>
              </a:lnSpc>
            </a:pPr>
            <a:r>
              <a:rPr lang="en-US" sz="2263">
                <a:solidFill>
                  <a:srgbClr val="FAF7E7"/>
                </a:solidFill>
                <a:latin typeface="Canva Sans Bold"/>
              </a:rPr>
              <a:t>6.Which item was purchased first by the customer after they became a member?</a:t>
            </a:r>
          </a:p>
          <a:p>
            <a:pPr>
              <a:lnSpc>
                <a:spcPts val="316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001C3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1346906"/>
            <a:chOff x="0" y="0"/>
            <a:chExt cx="4816593" cy="665139"/>
          </a:xfrm>
        </p:grpSpPr>
        <p:sp>
          <p:nvSpPr>
            <p:cNvPr name="Freeform 3" id="3"/>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solidFill>
              <a:srgbClr val="E3E4E0"/>
            </a:solidFill>
          </p:spPr>
        </p:sp>
        <p:sp>
          <p:nvSpPr>
            <p:cNvPr name="TextBox 4" id="4"/>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Freeform 5" id="5"/>
          <p:cNvSpPr/>
          <p:nvPr/>
        </p:nvSpPr>
        <p:spPr>
          <a:xfrm flipH="false" flipV="false" rot="0">
            <a:off x="186648" y="1613853"/>
            <a:ext cx="8835432" cy="4199258"/>
          </a:xfrm>
          <a:custGeom>
            <a:avLst/>
            <a:gdLst/>
            <a:ahLst/>
            <a:cxnLst/>
            <a:rect r="r" b="b" t="t" l="l"/>
            <a:pathLst>
              <a:path h="4199258" w="8835432">
                <a:moveTo>
                  <a:pt x="0" y="0"/>
                </a:moveTo>
                <a:lnTo>
                  <a:pt x="8835432" y="0"/>
                </a:lnTo>
                <a:lnTo>
                  <a:pt x="8835432" y="4199258"/>
                </a:lnTo>
                <a:lnTo>
                  <a:pt x="0" y="4199258"/>
                </a:lnTo>
                <a:lnTo>
                  <a:pt x="0" y="0"/>
                </a:lnTo>
                <a:close/>
              </a:path>
            </a:pathLst>
          </a:custGeom>
          <a:blipFill>
            <a:blip r:embed="rId2"/>
            <a:stretch>
              <a:fillRect l="0" t="0" r="0" b="0"/>
            </a:stretch>
          </a:blipFill>
        </p:spPr>
      </p:sp>
      <p:sp>
        <p:nvSpPr>
          <p:cNvPr name="Freeform 6" id="6"/>
          <p:cNvSpPr/>
          <p:nvPr/>
        </p:nvSpPr>
        <p:spPr>
          <a:xfrm flipH="false" flipV="false" rot="0">
            <a:off x="186648" y="5946461"/>
            <a:ext cx="6952001" cy="1196699"/>
          </a:xfrm>
          <a:custGeom>
            <a:avLst/>
            <a:gdLst/>
            <a:ahLst/>
            <a:cxnLst/>
            <a:rect r="r" b="b" t="t" l="l"/>
            <a:pathLst>
              <a:path h="1196699" w="6952001">
                <a:moveTo>
                  <a:pt x="0" y="0"/>
                </a:moveTo>
                <a:lnTo>
                  <a:pt x="6952001" y="0"/>
                </a:lnTo>
                <a:lnTo>
                  <a:pt x="6952001" y="1196699"/>
                </a:lnTo>
                <a:lnTo>
                  <a:pt x="0" y="1196699"/>
                </a:lnTo>
                <a:lnTo>
                  <a:pt x="0" y="0"/>
                </a:lnTo>
                <a:close/>
              </a:path>
            </a:pathLst>
          </a:custGeom>
          <a:blipFill>
            <a:blip r:embed="rId3"/>
            <a:stretch>
              <a:fillRect l="0" t="-11510" r="0" b="-11510"/>
            </a:stretch>
          </a:blipFill>
        </p:spPr>
      </p:sp>
      <p:grpSp>
        <p:nvGrpSpPr>
          <p:cNvPr name="Group 7" id="7"/>
          <p:cNvGrpSpPr/>
          <p:nvPr/>
        </p:nvGrpSpPr>
        <p:grpSpPr>
          <a:xfrm rot="0">
            <a:off x="0" y="152400"/>
            <a:ext cx="9906000" cy="1346906"/>
            <a:chOff x="0" y="0"/>
            <a:chExt cx="4891852" cy="665139"/>
          </a:xfrm>
        </p:grpSpPr>
        <p:sp>
          <p:nvSpPr>
            <p:cNvPr name="Freeform 8" id="8"/>
            <p:cNvSpPr/>
            <p:nvPr/>
          </p:nvSpPr>
          <p:spPr>
            <a:xfrm flipH="false" flipV="false" rot="0">
              <a:off x="0" y="0"/>
              <a:ext cx="4891852" cy="665139"/>
            </a:xfrm>
            <a:custGeom>
              <a:avLst/>
              <a:gdLst/>
              <a:ahLst/>
              <a:cxnLst/>
              <a:rect r="r" b="b" t="t" l="l"/>
              <a:pathLst>
                <a:path h="665139" w="4891852">
                  <a:moveTo>
                    <a:pt x="0" y="0"/>
                  </a:moveTo>
                  <a:lnTo>
                    <a:pt x="4891852" y="0"/>
                  </a:lnTo>
                  <a:lnTo>
                    <a:pt x="4891852" y="665139"/>
                  </a:lnTo>
                  <a:lnTo>
                    <a:pt x="0" y="665139"/>
                  </a:lnTo>
                  <a:close/>
                </a:path>
              </a:pathLst>
            </a:custGeom>
            <a:gradFill rotWithShape="true">
              <a:gsLst>
                <a:gs pos="0">
                  <a:srgbClr val="001C3B">
                    <a:alpha val="100000"/>
                  </a:srgbClr>
                </a:gs>
                <a:gs pos="100000">
                  <a:srgbClr val="0097B2">
                    <a:alpha val="100000"/>
                  </a:srgbClr>
                </a:gs>
              </a:gsLst>
              <a:lin ang="5400000"/>
            </a:gradFill>
          </p:spPr>
        </p:sp>
        <p:sp>
          <p:nvSpPr>
            <p:cNvPr name="TextBox 9" id="9"/>
            <p:cNvSpPr txBox="true"/>
            <p:nvPr/>
          </p:nvSpPr>
          <p:spPr>
            <a:xfrm>
              <a:off x="0" y="-19050"/>
              <a:ext cx="4891852" cy="684189"/>
            </a:xfrm>
            <a:prstGeom prst="rect">
              <a:avLst/>
            </a:prstGeom>
          </p:spPr>
          <p:txBody>
            <a:bodyPr anchor="ctr" rtlCol="false" tIns="27093" lIns="27093" bIns="27093" rIns="27093"/>
            <a:lstStyle/>
            <a:p>
              <a:pPr algn="ctr">
                <a:lnSpc>
                  <a:spcPts val="1493"/>
                </a:lnSpc>
              </a:pPr>
            </a:p>
          </p:txBody>
        </p:sp>
      </p:grpSp>
      <p:sp>
        <p:nvSpPr>
          <p:cNvPr name="TextBox 10" id="10"/>
          <p:cNvSpPr txBox="true"/>
          <p:nvPr/>
        </p:nvSpPr>
        <p:spPr>
          <a:xfrm rot="0">
            <a:off x="186648" y="296720"/>
            <a:ext cx="9380304" cy="1180745"/>
          </a:xfrm>
          <a:prstGeom prst="rect">
            <a:avLst/>
          </a:prstGeom>
        </p:spPr>
        <p:txBody>
          <a:bodyPr anchor="t" rtlCol="false" tIns="0" lIns="0" bIns="0" rIns="0">
            <a:spAutoFit/>
          </a:bodyPr>
          <a:lstStyle/>
          <a:p>
            <a:pPr>
              <a:lnSpc>
                <a:spcPts val="3169"/>
              </a:lnSpc>
            </a:pPr>
            <a:r>
              <a:rPr lang="en-US" sz="2263">
                <a:solidFill>
                  <a:srgbClr val="FAF7E7"/>
                </a:solidFill>
                <a:latin typeface="Canva Sans Bold"/>
              </a:rPr>
              <a:t>7.Which item was purchased just before the customer became a member?</a:t>
            </a:r>
          </a:p>
          <a:p>
            <a:pPr>
              <a:lnSpc>
                <a:spcPts val="316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001C3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52400" y="152400"/>
            <a:ext cx="9753600" cy="1346906"/>
            <a:chOff x="0" y="0"/>
            <a:chExt cx="4816593" cy="665139"/>
          </a:xfrm>
        </p:grpSpPr>
        <p:sp>
          <p:nvSpPr>
            <p:cNvPr name="Freeform 3" id="3"/>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gradFill rotWithShape="true">
              <a:gsLst>
                <a:gs pos="0">
                  <a:srgbClr val="001C3B">
                    <a:alpha val="100000"/>
                  </a:srgbClr>
                </a:gs>
                <a:gs pos="100000">
                  <a:srgbClr val="0097B2">
                    <a:alpha val="100000"/>
                  </a:srgbClr>
                </a:gs>
              </a:gsLst>
              <a:lin ang="5400000"/>
            </a:gradFill>
          </p:spPr>
        </p:sp>
        <p:sp>
          <p:nvSpPr>
            <p:cNvPr name="TextBox 4" id="4"/>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grpSp>
        <p:nvGrpSpPr>
          <p:cNvPr name="Group 5" id="5"/>
          <p:cNvGrpSpPr/>
          <p:nvPr/>
        </p:nvGrpSpPr>
        <p:grpSpPr>
          <a:xfrm rot="0">
            <a:off x="0" y="0"/>
            <a:ext cx="9753600" cy="1346906"/>
            <a:chOff x="0" y="0"/>
            <a:chExt cx="4816593" cy="665139"/>
          </a:xfrm>
        </p:grpSpPr>
        <p:sp>
          <p:nvSpPr>
            <p:cNvPr name="Freeform 6" id="6"/>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solidFill>
              <a:srgbClr val="E3E4E0"/>
            </a:solidFill>
          </p:spPr>
        </p:sp>
        <p:sp>
          <p:nvSpPr>
            <p:cNvPr name="TextBox 7" id="7"/>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grpSp>
        <p:nvGrpSpPr>
          <p:cNvPr name="Group 8" id="8"/>
          <p:cNvGrpSpPr/>
          <p:nvPr/>
        </p:nvGrpSpPr>
        <p:grpSpPr>
          <a:xfrm rot="0">
            <a:off x="0" y="-2790"/>
            <a:ext cx="9753600" cy="1346906"/>
            <a:chOff x="0" y="0"/>
            <a:chExt cx="4816593" cy="665139"/>
          </a:xfrm>
        </p:grpSpPr>
        <p:sp>
          <p:nvSpPr>
            <p:cNvPr name="Freeform 9" id="9"/>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gradFill rotWithShape="true">
              <a:gsLst>
                <a:gs pos="0">
                  <a:srgbClr val="001C3B">
                    <a:alpha val="100000"/>
                  </a:srgbClr>
                </a:gs>
                <a:gs pos="100000">
                  <a:srgbClr val="0097B2">
                    <a:alpha val="100000"/>
                  </a:srgbClr>
                </a:gs>
              </a:gsLst>
              <a:lin ang="5400000"/>
            </a:gradFill>
          </p:spPr>
        </p:sp>
        <p:sp>
          <p:nvSpPr>
            <p:cNvPr name="TextBox 10" id="10"/>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Freeform 11" id="11"/>
          <p:cNvSpPr/>
          <p:nvPr/>
        </p:nvSpPr>
        <p:spPr>
          <a:xfrm flipH="false" flipV="false" rot="0">
            <a:off x="186648" y="1477465"/>
            <a:ext cx="6916713" cy="4336023"/>
          </a:xfrm>
          <a:custGeom>
            <a:avLst/>
            <a:gdLst/>
            <a:ahLst/>
            <a:cxnLst/>
            <a:rect r="r" b="b" t="t" l="l"/>
            <a:pathLst>
              <a:path h="4336023" w="6916713">
                <a:moveTo>
                  <a:pt x="0" y="0"/>
                </a:moveTo>
                <a:lnTo>
                  <a:pt x="6916712" y="0"/>
                </a:lnTo>
                <a:lnTo>
                  <a:pt x="6916712" y="4336024"/>
                </a:lnTo>
                <a:lnTo>
                  <a:pt x="0" y="4336024"/>
                </a:lnTo>
                <a:lnTo>
                  <a:pt x="0" y="0"/>
                </a:lnTo>
                <a:close/>
              </a:path>
            </a:pathLst>
          </a:custGeom>
          <a:blipFill>
            <a:blip r:embed="rId2"/>
            <a:stretch>
              <a:fillRect l="0" t="0" r="0" b="0"/>
            </a:stretch>
          </a:blipFill>
        </p:spPr>
      </p:sp>
      <p:sp>
        <p:nvSpPr>
          <p:cNvPr name="Freeform 12" id="12"/>
          <p:cNvSpPr/>
          <p:nvPr/>
        </p:nvSpPr>
        <p:spPr>
          <a:xfrm flipH="false" flipV="false" rot="0">
            <a:off x="186648" y="5946839"/>
            <a:ext cx="5224098" cy="1203113"/>
          </a:xfrm>
          <a:custGeom>
            <a:avLst/>
            <a:gdLst/>
            <a:ahLst/>
            <a:cxnLst/>
            <a:rect r="r" b="b" t="t" l="l"/>
            <a:pathLst>
              <a:path h="1203113" w="5224098">
                <a:moveTo>
                  <a:pt x="0" y="0"/>
                </a:moveTo>
                <a:lnTo>
                  <a:pt x="5224098" y="0"/>
                </a:lnTo>
                <a:lnTo>
                  <a:pt x="5224098" y="1203113"/>
                </a:lnTo>
                <a:lnTo>
                  <a:pt x="0" y="1203113"/>
                </a:lnTo>
                <a:lnTo>
                  <a:pt x="0" y="0"/>
                </a:lnTo>
                <a:close/>
              </a:path>
            </a:pathLst>
          </a:custGeom>
          <a:blipFill>
            <a:blip r:embed="rId3"/>
            <a:stretch>
              <a:fillRect l="0" t="0" r="0" b="-17238"/>
            </a:stretch>
          </a:blipFill>
        </p:spPr>
      </p:sp>
      <p:sp>
        <p:nvSpPr>
          <p:cNvPr name="TextBox 13" id="13"/>
          <p:cNvSpPr txBox="true"/>
          <p:nvPr/>
        </p:nvSpPr>
        <p:spPr>
          <a:xfrm rot="0">
            <a:off x="186648" y="296720"/>
            <a:ext cx="9380304" cy="1180745"/>
          </a:xfrm>
          <a:prstGeom prst="rect">
            <a:avLst/>
          </a:prstGeom>
        </p:spPr>
        <p:txBody>
          <a:bodyPr anchor="t" rtlCol="false" tIns="0" lIns="0" bIns="0" rIns="0">
            <a:spAutoFit/>
          </a:bodyPr>
          <a:lstStyle/>
          <a:p>
            <a:pPr>
              <a:lnSpc>
                <a:spcPts val="3169"/>
              </a:lnSpc>
            </a:pPr>
            <a:r>
              <a:rPr lang="en-US" sz="2263">
                <a:solidFill>
                  <a:srgbClr val="FAF7E7"/>
                </a:solidFill>
                <a:latin typeface="Canva Sans Bold"/>
              </a:rPr>
              <a:t>8.What is the total items and amount spent for each member before they became a member?</a:t>
            </a:r>
          </a:p>
          <a:p>
            <a:pPr>
              <a:lnSpc>
                <a:spcPts val="316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001C3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1346906"/>
            <a:chOff x="0" y="0"/>
            <a:chExt cx="4816593" cy="665139"/>
          </a:xfrm>
        </p:grpSpPr>
        <p:sp>
          <p:nvSpPr>
            <p:cNvPr name="Freeform 3" id="3"/>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gradFill rotWithShape="true">
              <a:gsLst>
                <a:gs pos="0">
                  <a:srgbClr val="001C3B">
                    <a:alpha val="100000"/>
                  </a:srgbClr>
                </a:gs>
                <a:gs pos="100000">
                  <a:srgbClr val="0097B2">
                    <a:alpha val="100000"/>
                  </a:srgbClr>
                </a:gs>
              </a:gsLst>
              <a:lin ang="5400000"/>
            </a:gradFill>
          </p:spPr>
        </p:sp>
        <p:sp>
          <p:nvSpPr>
            <p:cNvPr name="TextBox 4" id="4"/>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Freeform 5" id="5"/>
          <p:cNvSpPr/>
          <p:nvPr/>
        </p:nvSpPr>
        <p:spPr>
          <a:xfrm flipH="false" flipV="false" rot="0">
            <a:off x="186648" y="1725711"/>
            <a:ext cx="7468126" cy="2873424"/>
          </a:xfrm>
          <a:custGeom>
            <a:avLst/>
            <a:gdLst/>
            <a:ahLst/>
            <a:cxnLst/>
            <a:rect r="r" b="b" t="t" l="l"/>
            <a:pathLst>
              <a:path h="2873424" w="7468126">
                <a:moveTo>
                  <a:pt x="0" y="0"/>
                </a:moveTo>
                <a:lnTo>
                  <a:pt x="7468125" y="0"/>
                </a:lnTo>
                <a:lnTo>
                  <a:pt x="7468125" y="2873424"/>
                </a:lnTo>
                <a:lnTo>
                  <a:pt x="0" y="2873424"/>
                </a:lnTo>
                <a:lnTo>
                  <a:pt x="0" y="0"/>
                </a:lnTo>
                <a:close/>
              </a:path>
            </a:pathLst>
          </a:custGeom>
          <a:blipFill>
            <a:blip r:embed="rId2"/>
            <a:stretch>
              <a:fillRect l="0" t="0" r="0" b="0"/>
            </a:stretch>
          </a:blipFill>
        </p:spPr>
      </p:sp>
      <p:sp>
        <p:nvSpPr>
          <p:cNvPr name="Freeform 6" id="6"/>
          <p:cNvSpPr/>
          <p:nvPr/>
        </p:nvSpPr>
        <p:spPr>
          <a:xfrm flipH="false" flipV="false" rot="0">
            <a:off x="323889" y="4980135"/>
            <a:ext cx="4133098" cy="1918938"/>
          </a:xfrm>
          <a:custGeom>
            <a:avLst/>
            <a:gdLst/>
            <a:ahLst/>
            <a:cxnLst/>
            <a:rect r="r" b="b" t="t" l="l"/>
            <a:pathLst>
              <a:path h="1918938" w="4133098">
                <a:moveTo>
                  <a:pt x="0" y="0"/>
                </a:moveTo>
                <a:lnTo>
                  <a:pt x="4133098" y="0"/>
                </a:lnTo>
                <a:lnTo>
                  <a:pt x="4133098" y="1918938"/>
                </a:lnTo>
                <a:lnTo>
                  <a:pt x="0" y="1918938"/>
                </a:lnTo>
                <a:lnTo>
                  <a:pt x="0" y="0"/>
                </a:lnTo>
                <a:close/>
              </a:path>
            </a:pathLst>
          </a:custGeom>
          <a:blipFill>
            <a:blip r:embed="rId3"/>
            <a:stretch>
              <a:fillRect l="0" t="0" r="0" b="0"/>
            </a:stretch>
          </a:blipFill>
        </p:spPr>
      </p:sp>
      <p:sp>
        <p:nvSpPr>
          <p:cNvPr name="TextBox 7" id="7"/>
          <p:cNvSpPr txBox="true"/>
          <p:nvPr/>
        </p:nvSpPr>
        <p:spPr>
          <a:xfrm rot="0">
            <a:off x="186648" y="296720"/>
            <a:ext cx="9380304" cy="1180745"/>
          </a:xfrm>
          <a:prstGeom prst="rect">
            <a:avLst/>
          </a:prstGeom>
        </p:spPr>
        <p:txBody>
          <a:bodyPr anchor="t" rtlCol="false" tIns="0" lIns="0" bIns="0" rIns="0">
            <a:spAutoFit/>
          </a:bodyPr>
          <a:lstStyle/>
          <a:p>
            <a:pPr>
              <a:lnSpc>
                <a:spcPts val="3169"/>
              </a:lnSpc>
            </a:pPr>
            <a:r>
              <a:rPr lang="en-US" sz="2263">
                <a:solidFill>
                  <a:srgbClr val="FAF7E7"/>
                </a:solidFill>
                <a:latin typeface="Canva Sans Bold"/>
              </a:rPr>
              <a:t>9.If each $1 spent equates to 10 points and sushi has a 2x points multiplier - how many points would each customer have?</a:t>
            </a:r>
          </a:p>
          <a:p>
            <a:pPr>
              <a:lnSpc>
                <a:spcPts val="316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4300" y="-114300"/>
            <a:ext cx="9982200" cy="7543800"/>
            <a:chOff x="0" y="0"/>
            <a:chExt cx="13309600" cy="10058400"/>
          </a:xfrm>
        </p:grpSpPr>
        <p:pic>
          <p:nvPicPr>
            <p:cNvPr name="Picture 3" id="3"/>
            <p:cNvPicPr>
              <a:picLocks noChangeAspect="true"/>
            </p:cNvPicPr>
            <p:nvPr/>
          </p:nvPicPr>
          <p:blipFill>
            <a:blip r:embed="rId2">
              <a:alphaModFix amt="50000"/>
            </a:blip>
            <a:srcRect l="0" t="7794" r="0" b="35526"/>
            <a:stretch>
              <a:fillRect/>
            </a:stretch>
          </p:blipFill>
          <p:spPr>
            <a:xfrm flipH="false" flipV="false">
              <a:off x="0" y="0"/>
              <a:ext cx="13309600" cy="10058400"/>
            </a:xfrm>
            <a:prstGeom prst="rect">
              <a:avLst/>
            </a:prstGeom>
          </p:spPr>
        </p:pic>
      </p:grpSp>
      <p:grpSp>
        <p:nvGrpSpPr>
          <p:cNvPr name="Group 4" id="4"/>
          <p:cNvGrpSpPr/>
          <p:nvPr/>
        </p:nvGrpSpPr>
        <p:grpSpPr>
          <a:xfrm rot="0">
            <a:off x="666750" y="666750"/>
            <a:ext cx="1809750" cy="683578"/>
            <a:chOff x="0" y="0"/>
            <a:chExt cx="2902491" cy="1096328"/>
          </a:xfrm>
        </p:grpSpPr>
        <p:sp>
          <p:nvSpPr>
            <p:cNvPr name="Freeform 5" id="5"/>
            <p:cNvSpPr/>
            <p:nvPr/>
          </p:nvSpPr>
          <p:spPr>
            <a:xfrm flipH="false" flipV="false" rot="0">
              <a:off x="0" y="0"/>
              <a:ext cx="2902491" cy="1096328"/>
            </a:xfrm>
            <a:custGeom>
              <a:avLst/>
              <a:gdLst/>
              <a:ahLst/>
              <a:cxnLst/>
              <a:rect r="r" b="b" t="t" l="l"/>
              <a:pathLst>
                <a:path h="1096328" w="2902491">
                  <a:moveTo>
                    <a:pt x="2902491" y="279400"/>
                  </a:moveTo>
                  <a:lnTo>
                    <a:pt x="2902491" y="0"/>
                  </a:lnTo>
                  <a:lnTo>
                    <a:pt x="0" y="0"/>
                  </a:lnTo>
                  <a:lnTo>
                    <a:pt x="0" y="1096328"/>
                  </a:lnTo>
                  <a:lnTo>
                    <a:pt x="2902491" y="1096328"/>
                  </a:lnTo>
                  <a:lnTo>
                    <a:pt x="2902491" y="279400"/>
                  </a:lnTo>
                  <a:close/>
                  <a:moveTo>
                    <a:pt x="2823751" y="279400"/>
                  </a:moveTo>
                  <a:lnTo>
                    <a:pt x="2823751" y="1017588"/>
                  </a:lnTo>
                  <a:lnTo>
                    <a:pt x="78740" y="1017588"/>
                  </a:lnTo>
                  <a:lnTo>
                    <a:pt x="78740" y="78740"/>
                  </a:lnTo>
                  <a:lnTo>
                    <a:pt x="2823751" y="78740"/>
                  </a:lnTo>
                  <a:lnTo>
                    <a:pt x="2823751" y="279400"/>
                  </a:lnTo>
                  <a:close/>
                </a:path>
              </a:pathLst>
            </a:custGeom>
            <a:solidFill>
              <a:srgbClr val="FFDD61"/>
            </a:solidFill>
          </p:spPr>
        </p:sp>
      </p:grpSp>
      <p:sp>
        <p:nvSpPr>
          <p:cNvPr name="TextBox 6" id="6"/>
          <p:cNvSpPr txBox="true"/>
          <p:nvPr/>
        </p:nvSpPr>
        <p:spPr>
          <a:xfrm rot="0">
            <a:off x="800100" y="819269"/>
            <a:ext cx="1543050" cy="396454"/>
          </a:xfrm>
          <a:prstGeom prst="rect">
            <a:avLst/>
          </a:prstGeom>
        </p:spPr>
        <p:txBody>
          <a:bodyPr anchor="t" rtlCol="false" tIns="0" lIns="0" bIns="0" rIns="0">
            <a:spAutoFit/>
          </a:bodyPr>
          <a:lstStyle/>
          <a:p>
            <a:pPr algn="ctr">
              <a:lnSpc>
                <a:spcPts val="1539"/>
              </a:lnSpc>
            </a:pPr>
            <a:r>
              <a:rPr lang="en-US" sz="1509" spc="226">
                <a:solidFill>
                  <a:srgbClr val="FFFFFF"/>
                </a:solidFill>
                <a:latin typeface="Glacial Indifference Bold"/>
              </a:rPr>
              <a:t>THE TASTE OF SUCCESS</a:t>
            </a:r>
          </a:p>
        </p:txBody>
      </p:sp>
      <p:sp>
        <p:nvSpPr>
          <p:cNvPr name="TextBox 7" id="7"/>
          <p:cNvSpPr txBox="true"/>
          <p:nvPr/>
        </p:nvSpPr>
        <p:spPr>
          <a:xfrm rot="0">
            <a:off x="3390900" y="3625787"/>
            <a:ext cx="5695950" cy="1511427"/>
          </a:xfrm>
          <a:prstGeom prst="rect">
            <a:avLst/>
          </a:prstGeom>
        </p:spPr>
        <p:txBody>
          <a:bodyPr anchor="t" rtlCol="false" tIns="0" lIns="0" bIns="0" rIns="0">
            <a:spAutoFit/>
          </a:bodyPr>
          <a:lstStyle/>
          <a:p>
            <a:pPr algn="r">
              <a:lnSpc>
                <a:spcPts val="7172"/>
              </a:lnSpc>
            </a:pPr>
            <a:r>
              <a:rPr lang="en-US" sz="7244">
                <a:solidFill>
                  <a:srgbClr val="FFFFFF"/>
                </a:solidFill>
                <a:latin typeface="Norwester"/>
              </a:rPr>
              <a:t>THANK YOU FOR YOUR TIME!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B4B21"/>
        </a:solidFill>
      </p:bgPr>
    </p:bg>
    <p:spTree>
      <p:nvGrpSpPr>
        <p:cNvPr id="1" name=""/>
        <p:cNvGrpSpPr/>
        <p:nvPr/>
      </p:nvGrpSpPr>
      <p:grpSpPr>
        <a:xfrm>
          <a:off x="0" y="0"/>
          <a:ext cx="0" cy="0"/>
          <a:chOff x="0" y="0"/>
          <a:chExt cx="0" cy="0"/>
        </a:xfrm>
      </p:grpSpPr>
      <p:grpSp>
        <p:nvGrpSpPr>
          <p:cNvPr name="Group 2" id="2"/>
          <p:cNvGrpSpPr/>
          <p:nvPr/>
        </p:nvGrpSpPr>
        <p:grpSpPr>
          <a:xfrm rot="0">
            <a:off x="-133350" y="647700"/>
            <a:ext cx="10039350" cy="6019562"/>
            <a:chOff x="0" y="0"/>
            <a:chExt cx="13385800" cy="8026083"/>
          </a:xfrm>
        </p:grpSpPr>
        <p:sp>
          <p:nvSpPr>
            <p:cNvPr name="Freeform 3" id="3"/>
            <p:cNvSpPr/>
            <p:nvPr/>
          </p:nvSpPr>
          <p:spPr>
            <a:xfrm flipH="false" flipV="false" rot="0">
              <a:off x="0" y="0"/>
              <a:ext cx="13385800" cy="8026083"/>
            </a:xfrm>
            <a:custGeom>
              <a:avLst/>
              <a:gdLst/>
              <a:ahLst/>
              <a:cxnLst/>
              <a:rect r="r" b="b" t="t" l="l"/>
              <a:pathLst>
                <a:path h="8026083" w="13385800">
                  <a:moveTo>
                    <a:pt x="0" y="0"/>
                  </a:moveTo>
                  <a:lnTo>
                    <a:pt x="13385800" y="0"/>
                  </a:lnTo>
                  <a:lnTo>
                    <a:pt x="13385800" y="8026083"/>
                  </a:lnTo>
                  <a:lnTo>
                    <a:pt x="0" y="8026083"/>
                  </a:lnTo>
                  <a:close/>
                </a:path>
              </a:pathLst>
            </a:custGeom>
            <a:solidFill>
              <a:srgbClr val="FFFFFF"/>
            </a:solidFill>
          </p:spPr>
        </p:sp>
      </p:grpSp>
      <p:grpSp>
        <p:nvGrpSpPr>
          <p:cNvPr name="Group 4" id="4"/>
          <p:cNvGrpSpPr/>
          <p:nvPr/>
        </p:nvGrpSpPr>
        <p:grpSpPr>
          <a:xfrm rot="0">
            <a:off x="610188" y="1266444"/>
            <a:ext cx="8024156" cy="4331949"/>
            <a:chOff x="0" y="0"/>
            <a:chExt cx="10698875" cy="5775932"/>
          </a:xfrm>
        </p:grpSpPr>
        <p:sp>
          <p:nvSpPr>
            <p:cNvPr name="TextBox 5" id="5"/>
            <p:cNvSpPr txBox="true"/>
            <p:nvPr/>
          </p:nvSpPr>
          <p:spPr>
            <a:xfrm rot="0">
              <a:off x="0" y="85725"/>
              <a:ext cx="10698875" cy="799848"/>
            </a:xfrm>
            <a:prstGeom prst="rect">
              <a:avLst/>
            </a:prstGeom>
          </p:spPr>
          <p:txBody>
            <a:bodyPr anchor="t" rtlCol="false" tIns="0" lIns="0" bIns="0" rIns="0">
              <a:spAutoFit/>
            </a:bodyPr>
            <a:lstStyle/>
            <a:p>
              <a:pPr>
                <a:lnSpc>
                  <a:spcPts val="4365"/>
                </a:lnSpc>
              </a:pPr>
              <a:r>
                <a:rPr lang="en-US" sz="4409">
                  <a:solidFill>
                    <a:srgbClr val="EB4B21"/>
                  </a:solidFill>
                  <a:latin typeface="Norwester"/>
                </a:rPr>
                <a:t>INTRODUCTION</a:t>
              </a:r>
            </a:p>
          </p:txBody>
        </p:sp>
        <p:sp>
          <p:nvSpPr>
            <p:cNvPr name="TextBox 6" id="6"/>
            <p:cNvSpPr txBox="true"/>
            <p:nvPr/>
          </p:nvSpPr>
          <p:spPr>
            <a:xfrm rot="0">
              <a:off x="0" y="1370236"/>
              <a:ext cx="10698875" cy="4405696"/>
            </a:xfrm>
            <a:prstGeom prst="rect">
              <a:avLst/>
            </a:prstGeom>
          </p:spPr>
          <p:txBody>
            <a:bodyPr anchor="t" rtlCol="false" tIns="0" lIns="0" bIns="0" rIns="0">
              <a:spAutoFit/>
            </a:bodyPr>
            <a:lstStyle/>
            <a:p>
              <a:pPr>
                <a:lnSpc>
                  <a:spcPts val="2910"/>
                </a:lnSpc>
              </a:pPr>
              <a:r>
                <a:rPr lang="en-US" sz="2204">
                  <a:solidFill>
                    <a:srgbClr val="000000"/>
                  </a:solidFill>
                  <a:latin typeface="Glacial Indifference"/>
                </a:rPr>
                <a:t>Danny seriously loves Japanese food so in the beginning of 2021, he decides to embark upon a risky venture and opens up a cute little restaurant that sells his 3 favourite foods: sushi, curry and ramen.</a:t>
              </a:r>
            </a:p>
            <a:p>
              <a:pPr>
                <a:lnSpc>
                  <a:spcPts val="2910"/>
                </a:lnSpc>
              </a:pPr>
              <a:r>
                <a:rPr lang="en-US" sz="2204">
                  <a:solidFill>
                    <a:srgbClr val="000000"/>
                  </a:solidFill>
                  <a:latin typeface="Glacial Indifference"/>
                </a:rPr>
                <a:t>Danny’s Diner is in need of your assistance to help the restaurant stay afloat - the restaurant has captured some very basic data from their few months of operation but have no idea how to use their data to help them run the business.</a:t>
              </a:r>
            </a:p>
            <a:p>
              <a:pPr>
                <a:lnSpc>
                  <a:spcPts val="2910"/>
                </a:lnSpc>
              </a:pPr>
            </a:p>
          </p:txBody>
        </p:sp>
      </p:grpSp>
      <p:grpSp>
        <p:nvGrpSpPr>
          <p:cNvPr name="Group 7" id="7"/>
          <p:cNvGrpSpPr/>
          <p:nvPr/>
        </p:nvGrpSpPr>
        <p:grpSpPr>
          <a:xfrm rot="0">
            <a:off x="8553450" y="6772275"/>
            <a:ext cx="1097851" cy="414680"/>
            <a:chOff x="0" y="0"/>
            <a:chExt cx="2902491" cy="1096328"/>
          </a:xfrm>
        </p:grpSpPr>
        <p:sp>
          <p:nvSpPr>
            <p:cNvPr name="Freeform 8" id="8"/>
            <p:cNvSpPr/>
            <p:nvPr/>
          </p:nvSpPr>
          <p:spPr>
            <a:xfrm flipH="false" flipV="false" rot="0">
              <a:off x="0" y="0"/>
              <a:ext cx="2902491" cy="1096328"/>
            </a:xfrm>
            <a:custGeom>
              <a:avLst/>
              <a:gdLst/>
              <a:ahLst/>
              <a:cxnLst/>
              <a:rect r="r" b="b" t="t" l="l"/>
              <a:pathLst>
                <a:path h="1096328" w="2902491">
                  <a:moveTo>
                    <a:pt x="2902491" y="279400"/>
                  </a:moveTo>
                  <a:lnTo>
                    <a:pt x="2902491" y="0"/>
                  </a:lnTo>
                  <a:lnTo>
                    <a:pt x="0" y="0"/>
                  </a:lnTo>
                  <a:lnTo>
                    <a:pt x="0" y="1096328"/>
                  </a:lnTo>
                  <a:lnTo>
                    <a:pt x="2902491" y="1096328"/>
                  </a:lnTo>
                  <a:lnTo>
                    <a:pt x="2902491" y="279400"/>
                  </a:lnTo>
                  <a:close/>
                  <a:moveTo>
                    <a:pt x="2823751" y="279400"/>
                  </a:moveTo>
                  <a:lnTo>
                    <a:pt x="2823751" y="1017588"/>
                  </a:lnTo>
                  <a:lnTo>
                    <a:pt x="78740" y="1017588"/>
                  </a:lnTo>
                  <a:lnTo>
                    <a:pt x="78740" y="78740"/>
                  </a:lnTo>
                  <a:lnTo>
                    <a:pt x="2823751" y="78740"/>
                  </a:lnTo>
                  <a:lnTo>
                    <a:pt x="2823751" y="279400"/>
                  </a:lnTo>
                  <a:close/>
                </a:path>
              </a:pathLst>
            </a:custGeom>
            <a:solidFill>
              <a:srgbClr val="FFDD61"/>
            </a:solidFill>
          </p:spPr>
        </p:sp>
      </p:grpSp>
      <p:sp>
        <p:nvSpPr>
          <p:cNvPr name="TextBox 9" id="9"/>
          <p:cNvSpPr txBox="true"/>
          <p:nvPr/>
        </p:nvSpPr>
        <p:spPr>
          <a:xfrm rot="0">
            <a:off x="8634344" y="6864374"/>
            <a:ext cx="936062" cy="240006"/>
          </a:xfrm>
          <a:prstGeom prst="rect">
            <a:avLst/>
          </a:prstGeom>
        </p:spPr>
        <p:txBody>
          <a:bodyPr anchor="t" rtlCol="false" tIns="0" lIns="0" bIns="0" rIns="0">
            <a:spAutoFit/>
          </a:bodyPr>
          <a:lstStyle/>
          <a:p>
            <a:pPr algn="ctr">
              <a:lnSpc>
                <a:spcPts val="933"/>
              </a:lnSpc>
            </a:pPr>
            <a:r>
              <a:rPr lang="en-US" sz="915" spc="137">
                <a:solidFill>
                  <a:srgbClr val="FFFFFF"/>
                </a:solidFill>
                <a:latin typeface="Glacial Indifference Bold"/>
              </a:rPr>
              <a:t>THE TASTE OF SUCCESS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B4B21"/>
        </a:solidFill>
      </p:bgPr>
    </p:bg>
    <p:spTree>
      <p:nvGrpSpPr>
        <p:cNvPr id="1" name=""/>
        <p:cNvGrpSpPr/>
        <p:nvPr/>
      </p:nvGrpSpPr>
      <p:grpSpPr>
        <a:xfrm>
          <a:off x="0" y="0"/>
          <a:ext cx="0" cy="0"/>
          <a:chOff x="0" y="0"/>
          <a:chExt cx="0" cy="0"/>
        </a:xfrm>
      </p:grpSpPr>
      <p:grpSp>
        <p:nvGrpSpPr>
          <p:cNvPr name="Group 2" id="2"/>
          <p:cNvGrpSpPr/>
          <p:nvPr/>
        </p:nvGrpSpPr>
        <p:grpSpPr>
          <a:xfrm rot="0">
            <a:off x="-133350" y="647700"/>
            <a:ext cx="10039350" cy="6019562"/>
            <a:chOff x="0" y="0"/>
            <a:chExt cx="13385800" cy="8026083"/>
          </a:xfrm>
        </p:grpSpPr>
        <p:sp>
          <p:nvSpPr>
            <p:cNvPr name="Freeform 3" id="3"/>
            <p:cNvSpPr/>
            <p:nvPr/>
          </p:nvSpPr>
          <p:spPr>
            <a:xfrm flipH="false" flipV="false" rot="0">
              <a:off x="0" y="0"/>
              <a:ext cx="13385800" cy="8026083"/>
            </a:xfrm>
            <a:custGeom>
              <a:avLst/>
              <a:gdLst/>
              <a:ahLst/>
              <a:cxnLst/>
              <a:rect r="r" b="b" t="t" l="l"/>
              <a:pathLst>
                <a:path h="8026083" w="13385800">
                  <a:moveTo>
                    <a:pt x="0" y="0"/>
                  </a:moveTo>
                  <a:lnTo>
                    <a:pt x="13385800" y="0"/>
                  </a:lnTo>
                  <a:lnTo>
                    <a:pt x="13385800" y="8026083"/>
                  </a:lnTo>
                  <a:lnTo>
                    <a:pt x="0" y="8026083"/>
                  </a:lnTo>
                  <a:close/>
                </a:path>
              </a:pathLst>
            </a:custGeom>
            <a:solidFill>
              <a:srgbClr val="FFFFFF"/>
            </a:solidFill>
          </p:spPr>
        </p:sp>
      </p:grpSp>
      <p:sp>
        <p:nvSpPr>
          <p:cNvPr name="TextBox 4" id="4"/>
          <p:cNvSpPr txBox="true"/>
          <p:nvPr/>
        </p:nvSpPr>
        <p:spPr>
          <a:xfrm rot="0">
            <a:off x="515750" y="1270702"/>
            <a:ext cx="7078796" cy="896274"/>
          </a:xfrm>
          <a:prstGeom prst="rect">
            <a:avLst/>
          </a:prstGeom>
        </p:spPr>
        <p:txBody>
          <a:bodyPr anchor="t" rtlCol="false" tIns="0" lIns="0" bIns="0" rIns="0">
            <a:spAutoFit/>
          </a:bodyPr>
          <a:lstStyle/>
          <a:p>
            <a:pPr>
              <a:lnSpc>
                <a:spcPts val="3437"/>
              </a:lnSpc>
            </a:pPr>
            <a:r>
              <a:rPr lang="en-US" sz="3472">
                <a:solidFill>
                  <a:srgbClr val="EB4B21"/>
                </a:solidFill>
                <a:latin typeface="Norwester"/>
              </a:rPr>
              <a:t>PROBLEM STATEMENT</a:t>
            </a:r>
          </a:p>
          <a:p>
            <a:pPr>
              <a:lnSpc>
                <a:spcPts val="3437"/>
              </a:lnSpc>
            </a:pPr>
          </a:p>
        </p:txBody>
      </p:sp>
      <p:sp>
        <p:nvSpPr>
          <p:cNvPr name="TextBox 5" id="5"/>
          <p:cNvSpPr txBox="true"/>
          <p:nvPr/>
        </p:nvSpPr>
        <p:spPr>
          <a:xfrm rot="0">
            <a:off x="515750" y="2005862"/>
            <a:ext cx="8848418" cy="3888683"/>
          </a:xfrm>
          <a:prstGeom prst="rect">
            <a:avLst/>
          </a:prstGeom>
        </p:spPr>
        <p:txBody>
          <a:bodyPr anchor="t" rtlCol="false" tIns="0" lIns="0" bIns="0" rIns="0">
            <a:spAutoFit/>
          </a:bodyPr>
          <a:lstStyle/>
          <a:p>
            <a:pPr>
              <a:lnSpc>
                <a:spcPts val="2565"/>
              </a:lnSpc>
            </a:pPr>
            <a:r>
              <a:rPr lang="en-US" sz="1943">
                <a:solidFill>
                  <a:srgbClr val="000000"/>
                </a:solidFill>
                <a:latin typeface="Glacial Indifference"/>
              </a:rPr>
              <a:t>Danny wants to use the data to answer a few simple questions about his customers, especially about their visiting patterns, how much money they’ve spent and also which menu items are their favourite. Having this deeper connection with his customers will help him deliver a better and more personalised experience for his loyal customers.</a:t>
            </a:r>
          </a:p>
          <a:p>
            <a:pPr>
              <a:lnSpc>
                <a:spcPts val="2565"/>
              </a:lnSpc>
            </a:pPr>
            <a:r>
              <a:rPr lang="en-US" sz="1943">
                <a:solidFill>
                  <a:srgbClr val="000000"/>
                </a:solidFill>
                <a:latin typeface="Glacial Indifference"/>
              </a:rPr>
              <a:t>He plans on using these insights to help him decide whether he should expand the existing customer loyalty program - additionally he needs help to generate some basic datasets so his team can easily inspect the data without needing to use SQL.</a:t>
            </a:r>
          </a:p>
          <a:p>
            <a:pPr>
              <a:lnSpc>
                <a:spcPts val="2565"/>
              </a:lnSpc>
            </a:pPr>
            <a:r>
              <a:rPr lang="en-US" sz="1943">
                <a:solidFill>
                  <a:srgbClr val="000000"/>
                </a:solidFill>
                <a:latin typeface="Glacial Indifference"/>
              </a:rPr>
              <a:t>Danny has provided you with a sample of his overall customer data due to privacy issues - but he hopes that these examples are enough for you to write fully functioning SQL queries to help him answer his questions!</a:t>
            </a:r>
          </a:p>
          <a:p>
            <a:pPr>
              <a:lnSpc>
                <a:spcPts val="2565"/>
              </a:lnSpc>
            </a:pPr>
          </a:p>
        </p:txBody>
      </p:sp>
      <p:grpSp>
        <p:nvGrpSpPr>
          <p:cNvPr name="Group 6" id="6"/>
          <p:cNvGrpSpPr/>
          <p:nvPr/>
        </p:nvGrpSpPr>
        <p:grpSpPr>
          <a:xfrm rot="0">
            <a:off x="8553450" y="6772275"/>
            <a:ext cx="1097851" cy="414680"/>
            <a:chOff x="0" y="0"/>
            <a:chExt cx="2902491" cy="1096328"/>
          </a:xfrm>
        </p:grpSpPr>
        <p:sp>
          <p:nvSpPr>
            <p:cNvPr name="Freeform 7" id="7"/>
            <p:cNvSpPr/>
            <p:nvPr/>
          </p:nvSpPr>
          <p:spPr>
            <a:xfrm flipH="false" flipV="false" rot="0">
              <a:off x="0" y="0"/>
              <a:ext cx="2902491" cy="1096328"/>
            </a:xfrm>
            <a:custGeom>
              <a:avLst/>
              <a:gdLst/>
              <a:ahLst/>
              <a:cxnLst/>
              <a:rect r="r" b="b" t="t" l="l"/>
              <a:pathLst>
                <a:path h="1096328" w="2902491">
                  <a:moveTo>
                    <a:pt x="2902491" y="279400"/>
                  </a:moveTo>
                  <a:lnTo>
                    <a:pt x="2902491" y="0"/>
                  </a:lnTo>
                  <a:lnTo>
                    <a:pt x="0" y="0"/>
                  </a:lnTo>
                  <a:lnTo>
                    <a:pt x="0" y="1096328"/>
                  </a:lnTo>
                  <a:lnTo>
                    <a:pt x="2902491" y="1096328"/>
                  </a:lnTo>
                  <a:lnTo>
                    <a:pt x="2902491" y="279400"/>
                  </a:lnTo>
                  <a:close/>
                  <a:moveTo>
                    <a:pt x="2823751" y="279400"/>
                  </a:moveTo>
                  <a:lnTo>
                    <a:pt x="2823751" y="1017588"/>
                  </a:lnTo>
                  <a:lnTo>
                    <a:pt x="78740" y="1017588"/>
                  </a:lnTo>
                  <a:lnTo>
                    <a:pt x="78740" y="78740"/>
                  </a:lnTo>
                  <a:lnTo>
                    <a:pt x="2823751" y="78740"/>
                  </a:lnTo>
                  <a:lnTo>
                    <a:pt x="2823751" y="279400"/>
                  </a:lnTo>
                  <a:close/>
                </a:path>
              </a:pathLst>
            </a:custGeom>
            <a:solidFill>
              <a:srgbClr val="FFDD61"/>
            </a:solidFill>
          </p:spPr>
        </p:sp>
      </p:grpSp>
      <p:sp>
        <p:nvSpPr>
          <p:cNvPr name="TextBox 8" id="8"/>
          <p:cNvSpPr txBox="true"/>
          <p:nvPr/>
        </p:nvSpPr>
        <p:spPr>
          <a:xfrm rot="0">
            <a:off x="8634344" y="6864374"/>
            <a:ext cx="936062" cy="240006"/>
          </a:xfrm>
          <a:prstGeom prst="rect">
            <a:avLst/>
          </a:prstGeom>
        </p:spPr>
        <p:txBody>
          <a:bodyPr anchor="t" rtlCol="false" tIns="0" lIns="0" bIns="0" rIns="0">
            <a:spAutoFit/>
          </a:bodyPr>
          <a:lstStyle/>
          <a:p>
            <a:pPr algn="ctr">
              <a:lnSpc>
                <a:spcPts val="933"/>
              </a:lnSpc>
            </a:pPr>
            <a:r>
              <a:rPr lang="en-US" sz="915" spc="137">
                <a:solidFill>
                  <a:srgbClr val="FFFFFF"/>
                </a:solidFill>
                <a:latin typeface="Glacial Indifference Bold"/>
              </a:rPr>
              <a:t>THE TASTE OF SUCCESS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4B21"/>
        </a:solidFill>
      </p:bgPr>
    </p:bg>
    <p:spTree>
      <p:nvGrpSpPr>
        <p:cNvPr id="1" name=""/>
        <p:cNvGrpSpPr/>
        <p:nvPr/>
      </p:nvGrpSpPr>
      <p:grpSpPr>
        <a:xfrm>
          <a:off x="0" y="0"/>
          <a:ext cx="0" cy="0"/>
          <a:chOff x="0" y="0"/>
          <a:chExt cx="0" cy="0"/>
        </a:xfrm>
      </p:grpSpPr>
      <p:sp>
        <p:nvSpPr>
          <p:cNvPr name="TextBox 2" id="2"/>
          <p:cNvSpPr txBox="true"/>
          <p:nvPr/>
        </p:nvSpPr>
        <p:spPr>
          <a:xfrm rot="0">
            <a:off x="747045" y="674370"/>
            <a:ext cx="8355330" cy="1026171"/>
          </a:xfrm>
          <a:prstGeom prst="rect">
            <a:avLst/>
          </a:prstGeom>
        </p:spPr>
        <p:txBody>
          <a:bodyPr anchor="t" rtlCol="false" tIns="0" lIns="0" bIns="0" rIns="0">
            <a:spAutoFit/>
          </a:bodyPr>
          <a:lstStyle/>
          <a:p>
            <a:pPr algn="ctr">
              <a:lnSpc>
                <a:spcPts val="3772"/>
              </a:lnSpc>
            </a:pPr>
            <a:r>
              <a:rPr lang="en-US" sz="3252">
                <a:solidFill>
                  <a:srgbClr val="FFFFFF"/>
                </a:solidFill>
                <a:latin typeface="Bauer Bodoni"/>
              </a:rPr>
              <a:t>DANNY HAS SHARED WITH YOU 3 KEY DATASETS FOR THIS CASE STUDY</a:t>
            </a:r>
          </a:p>
        </p:txBody>
      </p:sp>
      <p:sp>
        <p:nvSpPr>
          <p:cNvPr name="Freeform 3" id="3"/>
          <p:cNvSpPr/>
          <p:nvPr/>
        </p:nvSpPr>
        <p:spPr>
          <a:xfrm flipH="false" flipV="false" rot="0">
            <a:off x="3840270" y="2311633"/>
            <a:ext cx="2073060" cy="2073060"/>
          </a:xfrm>
          <a:custGeom>
            <a:avLst/>
            <a:gdLst/>
            <a:ahLst/>
            <a:cxnLst/>
            <a:rect r="r" b="b" t="t" l="l"/>
            <a:pathLst>
              <a:path h="2073060" w="2073060">
                <a:moveTo>
                  <a:pt x="0" y="0"/>
                </a:moveTo>
                <a:lnTo>
                  <a:pt x="2073060" y="0"/>
                </a:lnTo>
                <a:lnTo>
                  <a:pt x="2073060" y="2073060"/>
                </a:lnTo>
                <a:lnTo>
                  <a:pt x="0" y="2073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254551" y="3206087"/>
            <a:ext cx="1179727" cy="390070"/>
          </a:xfrm>
          <a:prstGeom prst="rect">
            <a:avLst/>
          </a:prstGeom>
        </p:spPr>
        <p:txBody>
          <a:bodyPr anchor="t" rtlCol="false" tIns="0" lIns="0" bIns="0" rIns="0">
            <a:spAutoFit/>
          </a:bodyPr>
          <a:lstStyle/>
          <a:p>
            <a:pPr algn="ctr">
              <a:lnSpc>
                <a:spcPts val="2811"/>
              </a:lnSpc>
            </a:pPr>
            <a:r>
              <a:rPr lang="en-US" sz="2840">
                <a:solidFill>
                  <a:srgbClr val="29281E"/>
                </a:solidFill>
                <a:latin typeface="Alice Bold"/>
              </a:rPr>
              <a:t>MENU</a:t>
            </a:r>
          </a:p>
        </p:txBody>
      </p:sp>
      <p:sp>
        <p:nvSpPr>
          <p:cNvPr name="Freeform 5" id="5"/>
          <p:cNvSpPr/>
          <p:nvPr/>
        </p:nvSpPr>
        <p:spPr>
          <a:xfrm flipH="false" flipV="false" rot="0">
            <a:off x="1446889" y="2311633"/>
            <a:ext cx="2073060" cy="2073060"/>
          </a:xfrm>
          <a:custGeom>
            <a:avLst/>
            <a:gdLst/>
            <a:ahLst/>
            <a:cxnLst/>
            <a:rect r="r" b="b" t="t" l="l"/>
            <a:pathLst>
              <a:path h="2073060" w="2073060">
                <a:moveTo>
                  <a:pt x="0" y="0"/>
                </a:moveTo>
                <a:lnTo>
                  <a:pt x="2073060" y="0"/>
                </a:lnTo>
                <a:lnTo>
                  <a:pt x="2073060" y="2073060"/>
                </a:lnTo>
                <a:lnTo>
                  <a:pt x="0" y="2073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833569" y="3206087"/>
            <a:ext cx="1299701" cy="390070"/>
          </a:xfrm>
          <a:prstGeom prst="rect">
            <a:avLst/>
          </a:prstGeom>
        </p:spPr>
        <p:txBody>
          <a:bodyPr anchor="t" rtlCol="false" tIns="0" lIns="0" bIns="0" rIns="0">
            <a:spAutoFit/>
          </a:bodyPr>
          <a:lstStyle/>
          <a:p>
            <a:pPr algn="ctr">
              <a:lnSpc>
                <a:spcPts val="2811"/>
              </a:lnSpc>
            </a:pPr>
            <a:r>
              <a:rPr lang="en-US" sz="2840">
                <a:solidFill>
                  <a:srgbClr val="29281E"/>
                </a:solidFill>
                <a:latin typeface="Alice Bold"/>
              </a:rPr>
              <a:t>SALES</a:t>
            </a:r>
          </a:p>
        </p:txBody>
      </p:sp>
      <p:sp>
        <p:nvSpPr>
          <p:cNvPr name="Freeform 7" id="7"/>
          <p:cNvSpPr/>
          <p:nvPr/>
        </p:nvSpPr>
        <p:spPr>
          <a:xfrm flipH="false" flipV="false" rot="0">
            <a:off x="6237180" y="2311633"/>
            <a:ext cx="2082585" cy="2082585"/>
          </a:xfrm>
          <a:custGeom>
            <a:avLst/>
            <a:gdLst/>
            <a:ahLst/>
            <a:cxnLst/>
            <a:rect r="r" b="b" t="t" l="l"/>
            <a:pathLst>
              <a:path h="2082585" w="2082585">
                <a:moveTo>
                  <a:pt x="0" y="0"/>
                </a:moveTo>
                <a:lnTo>
                  <a:pt x="2082585" y="0"/>
                </a:lnTo>
                <a:lnTo>
                  <a:pt x="2082585" y="2082585"/>
                </a:lnTo>
                <a:lnTo>
                  <a:pt x="0" y="2082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490643" y="3206087"/>
            <a:ext cx="1575660" cy="331777"/>
          </a:xfrm>
          <a:prstGeom prst="rect">
            <a:avLst/>
          </a:prstGeom>
        </p:spPr>
        <p:txBody>
          <a:bodyPr anchor="t" rtlCol="false" tIns="0" lIns="0" bIns="0" rIns="0">
            <a:spAutoFit/>
          </a:bodyPr>
          <a:lstStyle/>
          <a:p>
            <a:pPr algn="ctr">
              <a:lnSpc>
                <a:spcPts val="2415"/>
              </a:lnSpc>
            </a:pPr>
            <a:r>
              <a:rPr lang="en-US" sz="2440">
                <a:solidFill>
                  <a:srgbClr val="29281E"/>
                </a:solidFill>
                <a:latin typeface="Alice Bold"/>
              </a:rPr>
              <a:t>MEMBERS</a:t>
            </a:r>
          </a:p>
        </p:txBody>
      </p:sp>
      <p:grpSp>
        <p:nvGrpSpPr>
          <p:cNvPr name="Group 9" id="9"/>
          <p:cNvGrpSpPr/>
          <p:nvPr/>
        </p:nvGrpSpPr>
        <p:grpSpPr>
          <a:xfrm rot="0">
            <a:off x="8553450" y="6772275"/>
            <a:ext cx="1097851" cy="414680"/>
            <a:chOff x="0" y="0"/>
            <a:chExt cx="2902491" cy="1096328"/>
          </a:xfrm>
        </p:grpSpPr>
        <p:sp>
          <p:nvSpPr>
            <p:cNvPr name="Freeform 10" id="10"/>
            <p:cNvSpPr/>
            <p:nvPr/>
          </p:nvSpPr>
          <p:spPr>
            <a:xfrm flipH="false" flipV="false" rot="0">
              <a:off x="0" y="0"/>
              <a:ext cx="2902491" cy="1096328"/>
            </a:xfrm>
            <a:custGeom>
              <a:avLst/>
              <a:gdLst/>
              <a:ahLst/>
              <a:cxnLst/>
              <a:rect r="r" b="b" t="t" l="l"/>
              <a:pathLst>
                <a:path h="1096328" w="2902491">
                  <a:moveTo>
                    <a:pt x="2902491" y="279400"/>
                  </a:moveTo>
                  <a:lnTo>
                    <a:pt x="2902491" y="0"/>
                  </a:lnTo>
                  <a:lnTo>
                    <a:pt x="0" y="0"/>
                  </a:lnTo>
                  <a:lnTo>
                    <a:pt x="0" y="1096328"/>
                  </a:lnTo>
                  <a:lnTo>
                    <a:pt x="2902491" y="1096328"/>
                  </a:lnTo>
                  <a:lnTo>
                    <a:pt x="2902491" y="279400"/>
                  </a:lnTo>
                  <a:close/>
                  <a:moveTo>
                    <a:pt x="2823751" y="279400"/>
                  </a:moveTo>
                  <a:lnTo>
                    <a:pt x="2823751" y="1017588"/>
                  </a:lnTo>
                  <a:lnTo>
                    <a:pt x="78740" y="1017588"/>
                  </a:lnTo>
                  <a:lnTo>
                    <a:pt x="78740" y="78740"/>
                  </a:lnTo>
                  <a:lnTo>
                    <a:pt x="2823751" y="78740"/>
                  </a:lnTo>
                  <a:lnTo>
                    <a:pt x="2823751" y="279400"/>
                  </a:lnTo>
                  <a:close/>
                </a:path>
              </a:pathLst>
            </a:custGeom>
            <a:solidFill>
              <a:srgbClr val="FFDD61"/>
            </a:solidFill>
          </p:spPr>
        </p:sp>
      </p:grpSp>
      <p:sp>
        <p:nvSpPr>
          <p:cNvPr name="TextBox 11" id="11"/>
          <p:cNvSpPr txBox="true"/>
          <p:nvPr/>
        </p:nvSpPr>
        <p:spPr>
          <a:xfrm rot="0">
            <a:off x="8634344" y="6864374"/>
            <a:ext cx="936062" cy="240006"/>
          </a:xfrm>
          <a:prstGeom prst="rect">
            <a:avLst/>
          </a:prstGeom>
        </p:spPr>
        <p:txBody>
          <a:bodyPr anchor="t" rtlCol="false" tIns="0" lIns="0" bIns="0" rIns="0">
            <a:spAutoFit/>
          </a:bodyPr>
          <a:lstStyle/>
          <a:p>
            <a:pPr algn="ctr">
              <a:lnSpc>
                <a:spcPts val="933"/>
              </a:lnSpc>
            </a:pPr>
            <a:r>
              <a:rPr lang="en-US" sz="915" spc="137">
                <a:solidFill>
                  <a:srgbClr val="FFFFFF"/>
                </a:solidFill>
                <a:latin typeface="Glacial Indifference Bold"/>
              </a:rPr>
              <a:t>THE TASTE OF SUCCESS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4B21"/>
        </a:solidFill>
      </p:bgPr>
    </p:bg>
    <p:spTree>
      <p:nvGrpSpPr>
        <p:cNvPr id="1" name=""/>
        <p:cNvGrpSpPr/>
        <p:nvPr/>
      </p:nvGrpSpPr>
      <p:grpSpPr>
        <a:xfrm>
          <a:off x="0" y="0"/>
          <a:ext cx="0" cy="0"/>
          <a:chOff x="0" y="0"/>
          <a:chExt cx="0" cy="0"/>
        </a:xfrm>
      </p:grpSpPr>
      <p:grpSp>
        <p:nvGrpSpPr>
          <p:cNvPr name="Group 2" id="2"/>
          <p:cNvGrpSpPr/>
          <p:nvPr/>
        </p:nvGrpSpPr>
        <p:grpSpPr>
          <a:xfrm rot="0">
            <a:off x="-133350" y="647700"/>
            <a:ext cx="10039350" cy="6019562"/>
            <a:chOff x="0" y="0"/>
            <a:chExt cx="13385800" cy="8026083"/>
          </a:xfrm>
        </p:grpSpPr>
        <p:sp>
          <p:nvSpPr>
            <p:cNvPr name="Freeform 3" id="3"/>
            <p:cNvSpPr/>
            <p:nvPr/>
          </p:nvSpPr>
          <p:spPr>
            <a:xfrm flipH="false" flipV="false" rot="0">
              <a:off x="0" y="0"/>
              <a:ext cx="13385800" cy="8026083"/>
            </a:xfrm>
            <a:custGeom>
              <a:avLst/>
              <a:gdLst/>
              <a:ahLst/>
              <a:cxnLst/>
              <a:rect r="r" b="b" t="t" l="l"/>
              <a:pathLst>
                <a:path h="8026083" w="13385800">
                  <a:moveTo>
                    <a:pt x="0" y="0"/>
                  </a:moveTo>
                  <a:lnTo>
                    <a:pt x="13385800" y="0"/>
                  </a:lnTo>
                  <a:lnTo>
                    <a:pt x="13385800" y="8026083"/>
                  </a:lnTo>
                  <a:lnTo>
                    <a:pt x="0" y="8026083"/>
                  </a:lnTo>
                  <a:close/>
                </a:path>
              </a:pathLst>
            </a:custGeom>
            <a:solidFill>
              <a:srgbClr val="FFFFFF"/>
            </a:solidFill>
          </p:spPr>
        </p:sp>
      </p:grpSp>
      <p:grpSp>
        <p:nvGrpSpPr>
          <p:cNvPr name="Group 4" id="4"/>
          <p:cNvGrpSpPr/>
          <p:nvPr/>
        </p:nvGrpSpPr>
        <p:grpSpPr>
          <a:xfrm rot="0">
            <a:off x="8553450" y="6772275"/>
            <a:ext cx="1097851" cy="414680"/>
            <a:chOff x="0" y="0"/>
            <a:chExt cx="2902491" cy="1096328"/>
          </a:xfrm>
        </p:grpSpPr>
        <p:sp>
          <p:nvSpPr>
            <p:cNvPr name="Freeform 5" id="5"/>
            <p:cNvSpPr/>
            <p:nvPr/>
          </p:nvSpPr>
          <p:spPr>
            <a:xfrm flipH="false" flipV="false" rot="0">
              <a:off x="0" y="0"/>
              <a:ext cx="2902491" cy="1096328"/>
            </a:xfrm>
            <a:custGeom>
              <a:avLst/>
              <a:gdLst/>
              <a:ahLst/>
              <a:cxnLst/>
              <a:rect r="r" b="b" t="t" l="l"/>
              <a:pathLst>
                <a:path h="1096328" w="2902491">
                  <a:moveTo>
                    <a:pt x="2902491" y="279400"/>
                  </a:moveTo>
                  <a:lnTo>
                    <a:pt x="2902491" y="0"/>
                  </a:lnTo>
                  <a:lnTo>
                    <a:pt x="0" y="0"/>
                  </a:lnTo>
                  <a:lnTo>
                    <a:pt x="0" y="1096328"/>
                  </a:lnTo>
                  <a:lnTo>
                    <a:pt x="2902491" y="1096328"/>
                  </a:lnTo>
                  <a:lnTo>
                    <a:pt x="2902491" y="279400"/>
                  </a:lnTo>
                  <a:close/>
                  <a:moveTo>
                    <a:pt x="2823751" y="279400"/>
                  </a:moveTo>
                  <a:lnTo>
                    <a:pt x="2823751" y="1017588"/>
                  </a:lnTo>
                  <a:lnTo>
                    <a:pt x="78740" y="1017588"/>
                  </a:lnTo>
                  <a:lnTo>
                    <a:pt x="78740" y="78740"/>
                  </a:lnTo>
                  <a:lnTo>
                    <a:pt x="2823751" y="78740"/>
                  </a:lnTo>
                  <a:lnTo>
                    <a:pt x="2823751" y="279400"/>
                  </a:lnTo>
                  <a:close/>
                </a:path>
              </a:pathLst>
            </a:custGeom>
            <a:solidFill>
              <a:srgbClr val="FFDD61"/>
            </a:solidFill>
          </p:spPr>
        </p:sp>
      </p:grpSp>
      <p:sp>
        <p:nvSpPr>
          <p:cNvPr name="Freeform 6" id="6"/>
          <p:cNvSpPr/>
          <p:nvPr/>
        </p:nvSpPr>
        <p:spPr>
          <a:xfrm flipH="false" flipV="false" rot="0">
            <a:off x="1630903" y="2392522"/>
            <a:ext cx="6922547" cy="3685238"/>
          </a:xfrm>
          <a:custGeom>
            <a:avLst/>
            <a:gdLst/>
            <a:ahLst/>
            <a:cxnLst/>
            <a:rect r="r" b="b" t="t" l="l"/>
            <a:pathLst>
              <a:path h="3685238" w="6922547">
                <a:moveTo>
                  <a:pt x="0" y="0"/>
                </a:moveTo>
                <a:lnTo>
                  <a:pt x="6922547" y="0"/>
                </a:lnTo>
                <a:lnTo>
                  <a:pt x="6922547" y="3685238"/>
                </a:lnTo>
                <a:lnTo>
                  <a:pt x="0" y="3685238"/>
                </a:lnTo>
                <a:lnTo>
                  <a:pt x="0" y="0"/>
                </a:lnTo>
                <a:close/>
              </a:path>
            </a:pathLst>
          </a:custGeom>
          <a:blipFill>
            <a:blip r:embed="rId2"/>
            <a:stretch>
              <a:fillRect l="0" t="0" r="0" b="0"/>
            </a:stretch>
          </a:blipFill>
        </p:spPr>
      </p:sp>
      <p:sp>
        <p:nvSpPr>
          <p:cNvPr name="TextBox 7" id="7"/>
          <p:cNvSpPr txBox="true"/>
          <p:nvPr/>
        </p:nvSpPr>
        <p:spPr>
          <a:xfrm rot="0">
            <a:off x="1630903" y="1582525"/>
            <a:ext cx="6881423" cy="426646"/>
          </a:xfrm>
          <a:prstGeom prst="rect">
            <a:avLst/>
          </a:prstGeom>
        </p:spPr>
        <p:txBody>
          <a:bodyPr anchor="t" rtlCol="false" tIns="0" lIns="0" bIns="0" rIns="0">
            <a:spAutoFit/>
          </a:bodyPr>
          <a:lstStyle/>
          <a:p>
            <a:pPr>
              <a:lnSpc>
                <a:spcPts val="3108"/>
              </a:lnSpc>
            </a:pPr>
            <a:r>
              <a:rPr lang="en-US" sz="3140">
                <a:solidFill>
                  <a:srgbClr val="EB4B21"/>
                </a:solidFill>
                <a:latin typeface="Alice Bold"/>
              </a:rPr>
              <a:t>ENTITY RELATIONSHIP DIAGRAM</a:t>
            </a:r>
          </a:p>
        </p:txBody>
      </p:sp>
      <p:sp>
        <p:nvSpPr>
          <p:cNvPr name="TextBox 8" id="8"/>
          <p:cNvSpPr txBox="true"/>
          <p:nvPr/>
        </p:nvSpPr>
        <p:spPr>
          <a:xfrm rot="0">
            <a:off x="8634344" y="6864374"/>
            <a:ext cx="936062" cy="240006"/>
          </a:xfrm>
          <a:prstGeom prst="rect">
            <a:avLst/>
          </a:prstGeom>
        </p:spPr>
        <p:txBody>
          <a:bodyPr anchor="t" rtlCol="false" tIns="0" lIns="0" bIns="0" rIns="0">
            <a:spAutoFit/>
          </a:bodyPr>
          <a:lstStyle/>
          <a:p>
            <a:pPr algn="ctr">
              <a:lnSpc>
                <a:spcPts val="933"/>
              </a:lnSpc>
            </a:pPr>
            <a:r>
              <a:rPr lang="en-US" sz="915" spc="137">
                <a:solidFill>
                  <a:srgbClr val="FFFFFF"/>
                </a:solidFill>
                <a:latin typeface="Glacial Indifference Bold"/>
              </a:rPr>
              <a:t>THE TASTE OF SUCCESS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001C3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1346906"/>
            <a:chOff x="0" y="0"/>
            <a:chExt cx="4816593" cy="665139"/>
          </a:xfrm>
        </p:grpSpPr>
        <p:sp>
          <p:nvSpPr>
            <p:cNvPr name="Freeform 3" id="3"/>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solidFill>
              <a:srgbClr val="E3E4E0"/>
            </a:solidFill>
          </p:spPr>
        </p:sp>
        <p:sp>
          <p:nvSpPr>
            <p:cNvPr name="TextBox 4" id="4"/>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Freeform 5" id="5"/>
          <p:cNvSpPr/>
          <p:nvPr/>
        </p:nvSpPr>
        <p:spPr>
          <a:xfrm flipH="false" flipV="false" rot="0">
            <a:off x="343886" y="1925932"/>
            <a:ext cx="6489412" cy="1775775"/>
          </a:xfrm>
          <a:custGeom>
            <a:avLst/>
            <a:gdLst/>
            <a:ahLst/>
            <a:cxnLst/>
            <a:rect r="r" b="b" t="t" l="l"/>
            <a:pathLst>
              <a:path h="1775775" w="6489412">
                <a:moveTo>
                  <a:pt x="0" y="0"/>
                </a:moveTo>
                <a:lnTo>
                  <a:pt x="6489412" y="0"/>
                </a:lnTo>
                <a:lnTo>
                  <a:pt x="6489412" y="1775774"/>
                </a:lnTo>
                <a:lnTo>
                  <a:pt x="0" y="1775774"/>
                </a:lnTo>
                <a:lnTo>
                  <a:pt x="0" y="0"/>
                </a:lnTo>
                <a:close/>
              </a:path>
            </a:pathLst>
          </a:custGeom>
          <a:blipFill>
            <a:blip r:embed="rId2"/>
            <a:stretch>
              <a:fillRect l="0" t="0" r="0" b="0"/>
            </a:stretch>
          </a:blipFill>
        </p:spPr>
      </p:sp>
      <p:sp>
        <p:nvSpPr>
          <p:cNvPr name="Freeform 6" id="6"/>
          <p:cNvSpPr/>
          <p:nvPr/>
        </p:nvSpPr>
        <p:spPr>
          <a:xfrm flipH="false" flipV="false" rot="0">
            <a:off x="599543" y="3957557"/>
            <a:ext cx="4655621" cy="2095829"/>
          </a:xfrm>
          <a:custGeom>
            <a:avLst/>
            <a:gdLst/>
            <a:ahLst/>
            <a:cxnLst/>
            <a:rect r="r" b="b" t="t" l="l"/>
            <a:pathLst>
              <a:path h="2095829" w="4655621">
                <a:moveTo>
                  <a:pt x="0" y="0"/>
                </a:moveTo>
                <a:lnTo>
                  <a:pt x="4655620" y="0"/>
                </a:lnTo>
                <a:lnTo>
                  <a:pt x="4655620" y="2095830"/>
                </a:lnTo>
                <a:lnTo>
                  <a:pt x="0" y="2095830"/>
                </a:lnTo>
                <a:lnTo>
                  <a:pt x="0" y="0"/>
                </a:lnTo>
                <a:close/>
              </a:path>
            </a:pathLst>
          </a:custGeom>
          <a:blipFill>
            <a:blip r:embed="rId3"/>
            <a:stretch>
              <a:fillRect l="0" t="0" r="0" b="0"/>
            </a:stretch>
          </a:blipFill>
        </p:spPr>
      </p:sp>
      <p:grpSp>
        <p:nvGrpSpPr>
          <p:cNvPr name="Group 7" id="7"/>
          <p:cNvGrpSpPr/>
          <p:nvPr/>
        </p:nvGrpSpPr>
        <p:grpSpPr>
          <a:xfrm rot="0">
            <a:off x="0" y="58067"/>
            <a:ext cx="9753600" cy="1346906"/>
            <a:chOff x="0" y="0"/>
            <a:chExt cx="4816593" cy="665139"/>
          </a:xfrm>
        </p:grpSpPr>
        <p:sp>
          <p:nvSpPr>
            <p:cNvPr name="Freeform 8" id="8"/>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gradFill rotWithShape="true">
              <a:gsLst>
                <a:gs pos="0">
                  <a:srgbClr val="001C3B">
                    <a:alpha val="100000"/>
                  </a:srgbClr>
                </a:gs>
                <a:gs pos="100000">
                  <a:srgbClr val="0097B2">
                    <a:alpha val="100000"/>
                  </a:srgbClr>
                </a:gs>
              </a:gsLst>
              <a:lin ang="5400000"/>
            </a:gradFill>
          </p:spPr>
        </p:sp>
        <p:sp>
          <p:nvSpPr>
            <p:cNvPr name="TextBox 9" id="9"/>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TextBox 10" id="10"/>
          <p:cNvSpPr txBox="true"/>
          <p:nvPr/>
        </p:nvSpPr>
        <p:spPr>
          <a:xfrm rot="0">
            <a:off x="0" y="521125"/>
            <a:ext cx="9753600" cy="825780"/>
          </a:xfrm>
          <a:prstGeom prst="rect">
            <a:avLst/>
          </a:prstGeom>
        </p:spPr>
        <p:txBody>
          <a:bodyPr anchor="t" rtlCol="false" tIns="0" lIns="0" bIns="0" rIns="0">
            <a:spAutoFit/>
          </a:bodyPr>
          <a:lstStyle/>
          <a:p>
            <a:pPr algn="ctr">
              <a:lnSpc>
                <a:spcPts val="3309"/>
              </a:lnSpc>
            </a:pPr>
            <a:r>
              <a:rPr lang="en-US" sz="2363">
                <a:solidFill>
                  <a:srgbClr val="FAF7E7"/>
                </a:solidFill>
                <a:latin typeface="Canva Sans Bold"/>
              </a:rPr>
              <a:t>1.What is the total amount each customer spent at the restaurant?</a:t>
            </a:r>
          </a:p>
          <a:p>
            <a:pPr algn="ctr">
              <a:lnSpc>
                <a:spcPts val="330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001C3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1346906"/>
            <a:chOff x="0" y="0"/>
            <a:chExt cx="4816593" cy="665139"/>
          </a:xfrm>
        </p:grpSpPr>
        <p:sp>
          <p:nvSpPr>
            <p:cNvPr name="Freeform 3" id="3"/>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solidFill>
              <a:srgbClr val="E3E4E0"/>
            </a:solidFill>
          </p:spPr>
        </p:sp>
        <p:sp>
          <p:nvSpPr>
            <p:cNvPr name="TextBox 4" id="4"/>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Freeform 5" id="5"/>
          <p:cNvSpPr/>
          <p:nvPr/>
        </p:nvSpPr>
        <p:spPr>
          <a:xfrm flipH="false" flipV="false" rot="0">
            <a:off x="599543" y="2009689"/>
            <a:ext cx="5744105" cy="1407869"/>
          </a:xfrm>
          <a:custGeom>
            <a:avLst/>
            <a:gdLst/>
            <a:ahLst/>
            <a:cxnLst/>
            <a:rect r="r" b="b" t="t" l="l"/>
            <a:pathLst>
              <a:path h="1407869" w="5744105">
                <a:moveTo>
                  <a:pt x="0" y="0"/>
                </a:moveTo>
                <a:lnTo>
                  <a:pt x="5744105" y="0"/>
                </a:lnTo>
                <a:lnTo>
                  <a:pt x="5744105" y="1407869"/>
                </a:lnTo>
                <a:lnTo>
                  <a:pt x="0" y="1407869"/>
                </a:lnTo>
                <a:lnTo>
                  <a:pt x="0" y="0"/>
                </a:lnTo>
                <a:close/>
              </a:path>
            </a:pathLst>
          </a:custGeom>
          <a:blipFill>
            <a:blip r:embed="rId2"/>
            <a:stretch>
              <a:fillRect l="0" t="0" r="0" b="0"/>
            </a:stretch>
          </a:blipFill>
        </p:spPr>
      </p:sp>
      <p:sp>
        <p:nvSpPr>
          <p:cNvPr name="Freeform 6" id="6"/>
          <p:cNvSpPr/>
          <p:nvPr/>
        </p:nvSpPr>
        <p:spPr>
          <a:xfrm flipH="false" flipV="false" rot="0">
            <a:off x="731520" y="3841306"/>
            <a:ext cx="4912194" cy="2234427"/>
          </a:xfrm>
          <a:custGeom>
            <a:avLst/>
            <a:gdLst/>
            <a:ahLst/>
            <a:cxnLst/>
            <a:rect r="r" b="b" t="t" l="l"/>
            <a:pathLst>
              <a:path h="2234427" w="4912194">
                <a:moveTo>
                  <a:pt x="0" y="0"/>
                </a:moveTo>
                <a:lnTo>
                  <a:pt x="4912194" y="0"/>
                </a:lnTo>
                <a:lnTo>
                  <a:pt x="4912194" y="2234428"/>
                </a:lnTo>
                <a:lnTo>
                  <a:pt x="0" y="2234428"/>
                </a:lnTo>
                <a:lnTo>
                  <a:pt x="0" y="0"/>
                </a:lnTo>
                <a:close/>
              </a:path>
            </a:pathLst>
          </a:custGeom>
          <a:blipFill>
            <a:blip r:embed="rId3"/>
            <a:stretch>
              <a:fillRect l="0" t="0" r="0" b="0"/>
            </a:stretch>
          </a:blipFill>
        </p:spPr>
      </p:sp>
      <p:grpSp>
        <p:nvGrpSpPr>
          <p:cNvPr name="Group 7" id="7"/>
          <p:cNvGrpSpPr/>
          <p:nvPr/>
        </p:nvGrpSpPr>
        <p:grpSpPr>
          <a:xfrm rot="0">
            <a:off x="0" y="0"/>
            <a:ext cx="9753600" cy="1346906"/>
            <a:chOff x="0" y="0"/>
            <a:chExt cx="4816593" cy="665139"/>
          </a:xfrm>
        </p:grpSpPr>
        <p:sp>
          <p:nvSpPr>
            <p:cNvPr name="Freeform 8" id="8"/>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gradFill rotWithShape="true">
              <a:gsLst>
                <a:gs pos="0">
                  <a:srgbClr val="001C3B">
                    <a:alpha val="100000"/>
                  </a:srgbClr>
                </a:gs>
                <a:gs pos="100000">
                  <a:srgbClr val="0097B2">
                    <a:alpha val="100000"/>
                  </a:srgbClr>
                </a:gs>
              </a:gsLst>
              <a:lin ang="5400000"/>
            </a:gradFill>
          </p:spPr>
        </p:sp>
        <p:sp>
          <p:nvSpPr>
            <p:cNvPr name="TextBox 9" id="9"/>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TextBox 10" id="10"/>
          <p:cNvSpPr txBox="true"/>
          <p:nvPr/>
        </p:nvSpPr>
        <p:spPr>
          <a:xfrm rot="0">
            <a:off x="0" y="521125"/>
            <a:ext cx="9753600" cy="825780"/>
          </a:xfrm>
          <a:prstGeom prst="rect">
            <a:avLst/>
          </a:prstGeom>
        </p:spPr>
        <p:txBody>
          <a:bodyPr anchor="t" rtlCol="false" tIns="0" lIns="0" bIns="0" rIns="0">
            <a:spAutoFit/>
          </a:bodyPr>
          <a:lstStyle/>
          <a:p>
            <a:pPr algn="ctr">
              <a:lnSpc>
                <a:spcPts val="3309"/>
              </a:lnSpc>
            </a:pPr>
            <a:r>
              <a:rPr lang="en-US" sz="2363">
                <a:solidFill>
                  <a:srgbClr val="FAF7E7"/>
                </a:solidFill>
                <a:latin typeface="Canva Sans Bold"/>
              </a:rPr>
              <a:t>2.How many days has each customer visited the restaurant?</a:t>
            </a:r>
          </a:p>
          <a:p>
            <a:pPr algn="ctr">
              <a:lnSpc>
                <a:spcPts val="330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001C3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1346906"/>
            <a:chOff x="0" y="0"/>
            <a:chExt cx="4816593" cy="665139"/>
          </a:xfrm>
        </p:grpSpPr>
        <p:sp>
          <p:nvSpPr>
            <p:cNvPr name="Freeform 3" id="3"/>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solidFill>
              <a:srgbClr val="E3E4E0"/>
            </a:solidFill>
          </p:spPr>
        </p:sp>
        <p:sp>
          <p:nvSpPr>
            <p:cNvPr name="TextBox 4" id="4"/>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Freeform 5" id="5"/>
          <p:cNvSpPr/>
          <p:nvPr/>
        </p:nvSpPr>
        <p:spPr>
          <a:xfrm flipH="false" flipV="false" rot="0">
            <a:off x="413363" y="1856050"/>
            <a:ext cx="9153589" cy="2396614"/>
          </a:xfrm>
          <a:custGeom>
            <a:avLst/>
            <a:gdLst/>
            <a:ahLst/>
            <a:cxnLst/>
            <a:rect r="r" b="b" t="t" l="l"/>
            <a:pathLst>
              <a:path h="2396614" w="9153589">
                <a:moveTo>
                  <a:pt x="0" y="0"/>
                </a:moveTo>
                <a:lnTo>
                  <a:pt x="9153589" y="0"/>
                </a:lnTo>
                <a:lnTo>
                  <a:pt x="9153589" y="2396614"/>
                </a:lnTo>
                <a:lnTo>
                  <a:pt x="0" y="2396614"/>
                </a:lnTo>
                <a:lnTo>
                  <a:pt x="0" y="0"/>
                </a:lnTo>
                <a:close/>
              </a:path>
            </a:pathLst>
          </a:custGeom>
          <a:blipFill>
            <a:blip r:embed="rId2"/>
            <a:stretch>
              <a:fillRect l="0" t="0" r="0" b="0"/>
            </a:stretch>
          </a:blipFill>
        </p:spPr>
      </p:sp>
      <p:sp>
        <p:nvSpPr>
          <p:cNvPr name="Freeform 6" id="6"/>
          <p:cNvSpPr/>
          <p:nvPr/>
        </p:nvSpPr>
        <p:spPr>
          <a:xfrm flipH="false" flipV="false" rot="0">
            <a:off x="413363" y="4757489"/>
            <a:ext cx="3879881" cy="2267463"/>
          </a:xfrm>
          <a:custGeom>
            <a:avLst/>
            <a:gdLst/>
            <a:ahLst/>
            <a:cxnLst/>
            <a:rect r="r" b="b" t="t" l="l"/>
            <a:pathLst>
              <a:path h="2267463" w="3879881">
                <a:moveTo>
                  <a:pt x="0" y="0"/>
                </a:moveTo>
                <a:lnTo>
                  <a:pt x="3879881" y="0"/>
                </a:lnTo>
                <a:lnTo>
                  <a:pt x="3879881" y="2267464"/>
                </a:lnTo>
                <a:lnTo>
                  <a:pt x="0" y="2267464"/>
                </a:lnTo>
                <a:lnTo>
                  <a:pt x="0" y="0"/>
                </a:lnTo>
                <a:close/>
              </a:path>
            </a:pathLst>
          </a:custGeom>
          <a:blipFill>
            <a:blip r:embed="rId3"/>
            <a:stretch>
              <a:fillRect l="0" t="0" r="0" b="0"/>
            </a:stretch>
          </a:blipFill>
        </p:spPr>
      </p:sp>
      <p:grpSp>
        <p:nvGrpSpPr>
          <p:cNvPr name="Group 7" id="7"/>
          <p:cNvGrpSpPr/>
          <p:nvPr/>
        </p:nvGrpSpPr>
        <p:grpSpPr>
          <a:xfrm rot="0">
            <a:off x="0" y="74040"/>
            <a:ext cx="9753600" cy="1277185"/>
            <a:chOff x="0" y="0"/>
            <a:chExt cx="4816593" cy="630709"/>
          </a:xfrm>
        </p:grpSpPr>
        <p:sp>
          <p:nvSpPr>
            <p:cNvPr name="Freeform 8" id="8"/>
            <p:cNvSpPr/>
            <p:nvPr/>
          </p:nvSpPr>
          <p:spPr>
            <a:xfrm flipH="false" flipV="false" rot="0">
              <a:off x="0" y="0"/>
              <a:ext cx="4816592" cy="630708"/>
            </a:xfrm>
            <a:custGeom>
              <a:avLst/>
              <a:gdLst/>
              <a:ahLst/>
              <a:cxnLst/>
              <a:rect r="r" b="b" t="t" l="l"/>
              <a:pathLst>
                <a:path h="630708" w="4816592">
                  <a:moveTo>
                    <a:pt x="0" y="0"/>
                  </a:moveTo>
                  <a:lnTo>
                    <a:pt x="4816592" y="0"/>
                  </a:lnTo>
                  <a:lnTo>
                    <a:pt x="4816592" y="630708"/>
                  </a:lnTo>
                  <a:lnTo>
                    <a:pt x="0" y="630708"/>
                  </a:lnTo>
                  <a:close/>
                </a:path>
              </a:pathLst>
            </a:custGeom>
            <a:gradFill rotWithShape="true">
              <a:gsLst>
                <a:gs pos="0">
                  <a:srgbClr val="001C3B">
                    <a:alpha val="100000"/>
                  </a:srgbClr>
                </a:gs>
                <a:gs pos="100000">
                  <a:srgbClr val="0097B2">
                    <a:alpha val="100000"/>
                  </a:srgbClr>
                </a:gs>
              </a:gsLst>
              <a:lin ang="5400000"/>
            </a:gradFill>
          </p:spPr>
        </p:sp>
        <p:sp>
          <p:nvSpPr>
            <p:cNvPr name="TextBox 9" id="9"/>
            <p:cNvSpPr txBox="true"/>
            <p:nvPr/>
          </p:nvSpPr>
          <p:spPr>
            <a:xfrm>
              <a:off x="0" y="-19050"/>
              <a:ext cx="4816593" cy="649759"/>
            </a:xfrm>
            <a:prstGeom prst="rect">
              <a:avLst/>
            </a:prstGeom>
          </p:spPr>
          <p:txBody>
            <a:bodyPr anchor="ctr" rtlCol="false" tIns="27093" lIns="27093" bIns="27093" rIns="27093"/>
            <a:lstStyle/>
            <a:p>
              <a:pPr algn="ctr">
                <a:lnSpc>
                  <a:spcPts val="1493"/>
                </a:lnSpc>
              </a:pPr>
            </a:p>
          </p:txBody>
        </p:sp>
      </p:grpSp>
      <p:sp>
        <p:nvSpPr>
          <p:cNvPr name="TextBox 10" id="10"/>
          <p:cNvSpPr txBox="true"/>
          <p:nvPr/>
        </p:nvSpPr>
        <p:spPr>
          <a:xfrm rot="0">
            <a:off x="186648" y="296720"/>
            <a:ext cx="9380304" cy="1180745"/>
          </a:xfrm>
          <a:prstGeom prst="rect">
            <a:avLst/>
          </a:prstGeom>
        </p:spPr>
        <p:txBody>
          <a:bodyPr anchor="t" rtlCol="false" tIns="0" lIns="0" bIns="0" rIns="0">
            <a:spAutoFit/>
          </a:bodyPr>
          <a:lstStyle/>
          <a:p>
            <a:pPr>
              <a:lnSpc>
                <a:spcPts val="3169"/>
              </a:lnSpc>
            </a:pPr>
            <a:r>
              <a:rPr lang="en-US" sz="2263">
                <a:solidFill>
                  <a:srgbClr val="FAF7E7"/>
                </a:solidFill>
                <a:latin typeface="Canva Sans Bold"/>
              </a:rPr>
              <a:t>3.What was the first item from the menu purchased by each customer?</a:t>
            </a:r>
          </a:p>
          <a:p>
            <a:pPr>
              <a:lnSpc>
                <a:spcPts val="316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001C3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1346906"/>
            <a:chOff x="0" y="0"/>
            <a:chExt cx="4816593" cy="665139"/>
          </a:xfrm>
        </p:grpSpPr>
        <p:sp>
          <p:nvSpPr>
            <p:cNvPr name="Freeform 3" id="3"/>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solidFill>
              <a:srgbClr val="E3E4E0"/>
            </a:solidFill>
          </p:spPr>
        </p:sp>
        <p:sp>
          <p:nvSpPr>
            <p:cNvPr name="TextBox 4" id="4"/>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Freeform 5" id="5"/>
          <p:cNvSpPr/>
          <p:nvPr/>
        </p:nvSpPr>
        <p:spPr>
          <a:xfrm flipH="false" flipV="false" rot="0">
            <a:off x="186648" y="2056791"/>
            <a:ext cx="8552518" cy="2363019"/>
          </a:xfrm>
          <a:custGeom>
            <a:avLst/>
            <a:gdLst/>
            <a:ahLst/>
            <a:cxnLst/>
            <a:rect r="r" b="b" t="t" l="l"/>
            <a:pathLst>
              <a:path h="2363019" w="8552518">
                <a:moveTo>
                  <a:pt x="0" y="0"/>
                </a:moveTo>
                <a:lnTo>
                  <a:pt x="8552518" y="0"/>
                </a:lnTo>
                <a:lnTo>
                  <a:pt x="8552518" y="2363019"/>
                </a:lnTo>
                <a:lnTo>
                  <a:pt x="0" y="2363019"/>
                </a:lnTo>
                <a:lnTo>
                  <a:pt x="0" y="0"/>
                </a:lnTo>
                <a:close/>
              </a:path>
            </a:pathLst>
          </a:custGeom>
          <a:blipFill>
            <a:blip r:embed="rId2"/>
            <a:stretch>
              <a:fillRect l="0" t="0" r="0" b="0"/>
            </a:stretch>
          </a:blipFill>
        </p:spPr>
      </p:sp>
      <p:sp>
        <p:nvSpPr>
          <p:cNvPr name="Freeform 6" id="6"/>
          <p:cNvSpPr/>
          <p:nvPr/>
        </p:nvSpPr>
        <p:spPr>
          <a:xfrm flipH="false" flipV="false" rot="0">
            <a:off x="352939" y="5000835"/>
            <a:ext cx="5743316" cy="987487"/>
          </a:xfrm>
          <a:custGeom>
            <a:avLst/>
            <a:gdLst/>
            <a:ahLst/>
            <a:cxnLst/>
            <a:rect r="r" b="b" t="t" l="l"/>
            <a:pathLst>
              <a:path h="987487" w="5743316">
                <a:moveTo>
                  <a:pt x="0" y="0"/>
                </a:moveTo>
                <a:lnTo>
                  <a:pt x="5743316" y="0"/>
                </a:lnTo>
                <a:lnTo>
                  <a:pt x="5743316" y="987487"/>
                </a:lnTo>
                <a:lnTo>
                  <a:pt x="0" y="987487"/>
                </a:lnTo>
                <a:lnTo>
                  <a:pt x="0" y="0"/>
                </a:lnTo>
                <a:close/>
              </a:path>
            </a:pathLst>
          </a:custGeom>
          <a:blipFill>
            <a:blip r:embed="rId3"/>
            <a:stretch>
              <a:fillRect l="0" t="0" r="0" b="0"/>
            </a:stretch>
          </a:blipFill>
        </p:spPr>
      </p:sp>
      <p:grpSp>
        <p:nvGrpSpPr>
          <p:cNvPr name="Group 7" id="7"/>
          <p:cNvGrpSpPr/>
          <p:nvPr/>
        </p:nvGrpSpPr>
        <p:grpSpPr>
          <a:xfrm rot="0">
            <a:off x="0" y="0"/>
            <a:ext cx="9753600" cy="1346906"/>
            <a:chOff x="0" y="0"/>
            <a:chExt cx="4816593" cy="665139"/>
          </a:xfrm>
        </p:grpSpPr>
        <p:sp>
          <p:nvSpPr>
            <p:cNvPr name="Freeform 8" id="8"/>
            <p:cNvSpPr/>
            <p:nvPr/>
          </p:nvSpPr>
          <p:spPr>
            <a:xfrm flipH="false" flipV="false" rot="0">
              <a:off x="0" y="0"/>
              <a:ext cx="4816592" cy="665139"/>
            </a:xfrm>
            <a:custGeom>
              <a:avLst/>
              <a:gdLst/>
              <a:ahLst/>
              <a:cxnLst/>
              <a:rect r="r" b="b" t="t" l="l"/>
              <a:pathLst>
                <a:path h="665139" w="4816592">
                  <a:moveTo>
                    <a:pt x="0" y="0"/>
                  </a:moveTo>
                  <a:lnTo>
                    <a:pt x="4816592" y="0"/>
                  </a:lnTo>
                  <a:lnTo>
                    <a:pt x="4816592" y="665139"/>
                  </a:lnTo>
                  <a:lnTo>
                    <a:pt x="0" y="665139"/>
                  </a:lnTo>
                  <a:close/>
                </a:path>
              </a:pathLst>
            </a:custGeom>
            <a:gradFill rotWithShape="true">
              <a:gsLst>
                <a:gs pos="0">
                  <a:srgbClr val="001C3B">
                    <a:alpha val="100000"/>
                  </a:srgbClr>
                </a:gs>
                <a:gs pos="100000">
                  <a:srgbClr val="0097B2">
                    <a:alpha val="100000"/>
                  </a:srgbClr>
                </a:gs>
              </a:gsLst>
              <a:lin ang="5400000"/>
            </a:gradFill>
          </p:spPr>
        </p:sp>
        <p:sp>
          <p:nvSpPr>
            <p:cNvPr name="TextBox 9" id="9"/>
            <p:cNvSpPr txBox="true"/>
            <p:nvPr/>
          </p:nvSpPr>
          <p:spPr>
            <a:xfrm>
              <a:off x="0" y="-19050"/>
              <a:ext cx="4816593" cy="684189"/>
            </a:xfrm>
            <a:prstGeom prst="rect">
              <a:avLst/>
            </a:prstGeom>
          </p:spPr>
          <p:txBody>
            <a:bodyPr anchor="ctr" rtlCol="false" tIns="27093" lIns="27093" bIns="27093" rIns="27093"/>
            <a:lstStyle/>
            <a:p>
              <a:pPr algn="ctr">
                <a:lnSpc>
                  <a:spcPts val="1493"/>
                </a:lnSpc>
              </a:pPr>
            </a:p>
          </p:txBody>
        </p:sp>
      </p:grpSp>
      <p:sp>
        <p:nvSpPr>
          <p:cNvPr name="TextBox 10" id="10"/>
          <p:cNvSpPr txBox="true"/>
          <p:nvPr/>
        </p:nvSpPr>
        <p:spPr>
          <a:xfrm rot="0">
            <a:off x="186648" y="296720"/>
            <a:ext cx="9380304" cy="1180745"/>
          </a:xfrm>
          <a:prstGeom prst="rect">
            <a:avLst/>
          </a:prstGeom>
        </p:spPr>
        <p:txBody>
          <a:bodyPr anchor="t" rtlCol="false" tIns="0" lIns="0" bIns="0" rIns="0">
            <a:spAutoFit/>
          </a:bodyPr>
          <a:lstStyle/>
          <a:p>
            <a:pPr>
              <a:lnSpc>
                <a:spcPts val="3169"/>
              </a:lnSpc>
            </a:pPr>
            <a:r>
              <a:rPr lang="en-US" sz="2263">
                <a:solidFill>
                  <a:srgbClr val="FAF7E7"/>
                </a:solidFill>
                <a:latin typeface="Canva Sans Bold"/>
              </a:rPr>
              <a:t>4.What is the most purchased item on the menu and how many times was it purchased by all customers?</a:t>
            </a:r>
          </a:p>
          <a:p>
            <a:pPr>
              <a:lnSpc>
                <a:spcPts val="316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DAF-gkrHvb8</dc:identifier>
  <dcterms:modified xsi:type="dcterms:W3CDTF">2011-08-01T06:04:30Z</dcterms:modified>
  <cp:revision>1</cp:revision>
  <dc:title>Marketing Proposal</dc:title>
</cp:coreProperties>
</file>